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metadata/core-properties" Target="docProps/core0.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 id="2147483671" r:id="rId3"/>
  </p:sldMasterIdLst>
  <p:sldIdLst>
    <p:sldId id="256" r:id="rId4"/>
    <p:sldId id="275" r:id="rId5"/>
    <p:sldId id="257" r:id="rId6"/>
    <p:sldId id="258" r:id="rId7"/>
    <p:sldId id="259" r:id="rId8"/>
    <p:sldId id="277" r:id="rId9"/>
    <p:sldId id="278" r:id="rId10"/>
    <p:sldId id="279" r:id="rId11"/>
    <p:sldId id="280" r:id="rId12"/>
    <p:sldId id="281" r:id="rId13"/>
    <p:sldId id="283" r:id="rId14"/>
    <p:sldId id="284" r:id="rId15"/>
    <p:sldId id="282" r:id="rId16"/>
    <p:sldId id="285" r:id="rId17"/>
    <p:sldId id="286" r:id="rId18"/>
    <p:sldId id="287" r:id="rId19"/>
    <p:sldId id="288" r:id="rId20"/>
    <p:sldId id="289" r:id="rId21"/>
    <p:sldId id="290" r:id="rId22"/>
    <p:sldId id="291" r:id="rId23"/>
    <p:sldId id="270" r:id="rId24"/>
    <p:sldId id="292" r:id="rId25"/>
    <p:sldId id="293" r:id="rId26"/>
    <p:sldId id="294" r:id="rId27"/>
    <p:sldId id="295" r:id="rId28"/>
    <p:sldId id="272" r:id="rId29"/>
    <p:sldId id="296" r:id="rId30"/>
    <p:sldId id="297" r:id="rId31"/>
    <p:sldId id="298" r:id="rId32"/>
    <p:sldId id="273" r:id="rId33"/>
    <p:sldId id="274" r:id="rId34"/>
    <p:sldId id="299" r:id="rId35"/>
    <p:sldId id="300"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6106" autoAdjust="0"/>
  </p:normalViewPr>
  <p:slideViewPr>
    <p:cSldViewPr snapToGrid="0">
      <p:cViewPr varScale="1">
        <p:scale>
          <a:sx n="146" d="100"/>
          <a:sy n="146" d="100"/>
        </p:scale>
        <p:origin x="5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grpSp>
        <p:nvGrpSpPr>
          <p:cNvPr id="5" name="Google Shape;9;p2"/>
          <p:cNvGrpSpPr/>
          <p:nvPr/>
        </p:nvGrpSpPr>
        <p:grpSpPr>
          <a:xfrm>
            <a:off x="0" y="0"/>
            <a:ext cx="9143640" cy="5143320"/>
            <a:chOff x="0" y="0"/>
            <a:chExt cx="9143640" cy="5143320"/>
          </a:xfrm>
        </p:grpSpPr>
        <p:pic>
          <p:nvPicPr>
            <p:cNvPr id="6" name="Google Shape;10;p2"/>
            <p:cNvPicPr/>
            <p:nvPr/>
          </p:nvPicPr>
          <p:blipFill>
            <a:blip r:embed="rId2"/>
            <a:stretch/>
          </p:blipFill>
          <p:spPr>
            <a:xfrm>
              <a:off x="0" y="0"/>
              <a:ext cx="9143640" cy="5143320"/>
            </a:xfrm>
            <a:prstGeom prst="rect">
              <a:avLst/>
            </a:prstGeom>
            <a:noFill/>
            <a:ln w="0">
              <a:noFill/>
            </a:ln>
          </p:spPr>
        </p:pic>
        <p:pic>
          <p:nvPicPr>
            <p:cNvPr id="2" name="Google Shape;11;p2"/>
            <p:cNvPicPr/>
            <p:nvPr/>
          </p:nvPicPr>
          <p:blipFill>
            <a:blip r:embed="rId3">
              <a:alphaModFix amt="90000"/>
            </a:blip>
            <a:srcRect t="50703" b="16016"/>
            <a:stretch/>
          </p:blipFill>
          <p:spPr>
            <a:xfrm>
              <a:off x="0" y="3432240"/>
              <a:ext cx="9143640" cy="1711080"/>
            </a:xfrm>
            <a:prstGeom prst="rect">
              <a:avLst/>
            </a:prstGeom>
            <a:noFill/>
            <a:ln w="0">
              <a:noFill/>
            </a:ln>
          </p:spPr>
        </p:pic>
      </p:grpSp>
      <p:sp>
        <p:nvSpPr>
          <p:cNvPr id="3" name="PlaceHolder 1"/>
          <p:cNvSpPr>
            <a:spLocks noGrp="1"/>
          </p:cNvSpPr>
          <p:nvPr>
            <p:ph type="title"/>
          </p:nvPr>
        </p:nvSpPr>
        <p:spPr>
          <a:xfrm>
            <a:off x="228600" y="187920"/>
            <a:ext cx="4198320" cy="1207440"/>
          </a:xfrm>
          <a:prstGeom prst="rect">
            <a:avLst/>
          </a:prstGeom>
          <a:noFill/>
          <a:ln w="0">
            <a:noFill/>
          </a:ln>
        </p:spPr>
        <p:txBody>
          <a:bodyPr lIns="91440" tIns="91440" rIns="91440" bIns="91440" anchor="t">
            <a:noAutofit/>
          </a:bodyPr>
          <a:lstStyle/>
          <a:p>
            <a:pPr indent="0">
              <a:buNone/>
            </a:pPr>
            <a:r>
              <a:rPr lang="fr-FR" sz="2500" b="0" u="none" strike="noStrike">
                <a:solidFill>
                  <a:schemeClr val="dk1"/>
                </a:solidFill>
                <a:effectLst/>
                <a:uFillTx/>
                <a:latin typeface="Arial"/>
              </a:rPr>
              <a:t>Click to edit the title text format</a:t>
            </a:r>
          </a:p>
        </p:txBody>
      </p:sp>
      <p:sp>
        <p:nvSpPr>
          <p:cNvPr id="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31_1">
    <p:bg>
      <p:bgPr>
        <a:solidFill>
          <a:schemeClr val="lt1"/>
        </a:solidFill>
        <a:effectLst/>
      </p:bgPr>
    </p:bg>
    <p:spTree>
      <p:nvGrpSpPr>
        <p:cNvPr id="1" name=""/>
        <p:cNvGrpSpPr/>
        <p:nvPr/>
      </p:nvGrpSpPr>
      <p:grpSpPr>
        <a:xfrm>
          <a:off x="0" y="0"/>
          <a:ext cx="0" cy="0"/>
          <a:chOff x="0" y="0"/>
          <a:chExt cx="0" cy="0"/>
        </a:xfrm>
      </p:grpSpPr>
      <p:pic>
        <p:nvPicPr>
          <p:cNvPr id="9" name="Google Shape;58;p13"/>
          <p:cNvPicPr/>
          <p:nvPr/>
        </p:nvPicPr>
        <p:blipFill>
          <a:blip r:embed="rId2"/>
          <a:stretch/>
        </p:blipFill>
        <p:spPr>
          <a:xfrm>
            <a:off x="0" y="0"/>
            <a:ext cx="9143640" cy="5143320"/>
          </a:xfrm>
          <a:prstGeom prst="rect">
            <a:avLst/>
          </a:prstGeom>
          <a:noFill/>
          <a:ln w="0">
            <a:noFill/>
          </a:ln>
        </p:spPr>
      </p:pic>
      <p:sp>
        <p:nvSpPr>
          <p:cNvPr id="10" name="PlaceHolder 1"/>
          <p:cNvSpPr>
            <a:spLocks noGrp="1"/>
          </p:cNvSpPr>
          <p:nvPr>
            <p:ph type="title"/>
          </p:nvPr>
        </p:nvSpPr>
        <p:spPr>
          <a:xfrm>
            <a:off x="228600" y="210240"/>
            <a:ext cx="8686440" cy="575640"/>
          </a:xfrm>
          <a:prstGeom prst="rect">
            <a:avLst/>
          </a:prstGeom>
          <a:noFill/>
          <a:ln w="0">
            <a:noFill/>
          </a:ln>
        </p:spPr>
        <p:txBody>
          <a:bodyPr lIns="91440" tIns="91440" rIns="91440" bIns="91440" anchor="t">
            <a:noAutofit/>
          </a:bodyPr>
          <a:lstStyle/>
          <a:p>
            <a:pPr indent="0">
              <a:buNone/>
            </a:pPr>
            <a:r>
              <a:rPr lang="fr-FR" sz="1800" b="0" u="none" strike="noStrike">
                <a:solidFill>
                  <a:schemeClr val="dk1"/>
                </a:solidFill>
                <a:effectLst/>
                <a:uFillTx/>
                <a:latin typeface="Arial"/>
              </a:rPr>
              <a:t>Click to edit the title text format</a:t>
            </a:r>
          </a:p>
        </p:txBody>
      </p:sp>
      <p:sp>
        <p:nvSpPr>
          <p:cNvPr id="11" name="PlaceHolder 2"/>
          <p:cNvSpPr>
            <a:spLocks noGrp="1"/>
          </p:cNvSpPr>
          <p:nvPr>
            <p:ph type="title"/>
          </p:nvPr>
        </p:nvSpPr>
        <p:spPr>
          <a:xfrm>
            <a:off x="228600" y="1436400"/>
            <a:ext cx="727560" cy="384120"/>
          </a:xfrm>
          <a:prstGeom prst="rect">
            <a:avLst/>
          </a:prstGeom>
          <a:noFill/>
          <a:ln w="0">
            <a:noFill/>
          </a:ln>
        </p:spPr>
        <p:txBody>
          <a:bodyPr lIns="91440" tIns="91440" rIns="91440" bIns="91440" anchor="ctr">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12" name="PlaceHolder 3"/>
          <p:cNvSpPr>
            <a:spLocks noGrp="1"/>
          </p:cNvSpPr>
          <p:nvPr>
            <p:ph type="title"/>
          </p:nvPr>
        </p:nvSpPr>
        <p:spPr>
          <a:xfrm>
            <a:off x="228600" y="1878480"/>
            <a:ext cx="727560" cy="384120"/>
          </a:xfrm>
          <a:prstGeom prst="rect">
            <a:avLst/>
          </a:prstGeom>
          <a:noFill/>
          <a:ln w="0">
            <a:noFill/>
          </a:ln>
        </p:spPr>
        <p:txBody>
          <a:bodyPr lIns="91440" tIns="91440" rIns="91440" bIns="91440" anchor="ctr">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13" name="PlaceHolder 4"/>
          <p:cNvSpPr>
            <a:spLocks noGrp="1"/>
          </p:cNvSpPr>
          <p:nvPr>
            <p:ph type="title"/>
          </p:nvPr>
        </p:nvSpPr>
        <p:spPr>
          <a:xfrm>
            <a:off x="228600" y="2320560"/>
            <a:ext cx="727560" cy="384120"/>
          </a:xfrm>
          <a:prstGeom prst="rect">
            <a:avLst/>
          </a:prstGeom>
          <a:noFill/>
          <a:ln w="0">
            <a:noFill/>
          </a:ln>
        </p:spPr>
        <p:txBody>
          <a:bodyPr lIns="91440" tIns="91440" rIns="91440" bIns="91440" anchor="ctr">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14" name="PlaceHolder 5"/>
          <p:cNvSpPr>
            <a:spLocks noGrp="1"/>
          </p:cNvSpPr>
          <p:nvPr>
            <p:ph type="title"/>
          </p:nvPr>
        </p:nvSpPr>
        <p:spPr>
          <a:xfrm>
            <a:off x="228600" y="2762640"/>
            <a:ext cx="727560" cy="384120"/>
          </a:xfrm>
          <a:prstGeom prst="rect">
            <a:avLst/>
          </a:prstGeom>
          <a:noFill/>
          <a:ln w="0">
            <a:noFill/>
          </a:ln>
        </p:spPr>
        <p:txBody>
          <a:bodyPr lIns="91440" tIns="91440" rIns="91440" bIns="91440" anchor="ctr">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15" name="PlaceHolder 6"/>
          <p:cNvSpPr>
            <a:spLocks noGrp="1"/>
          </p:cNvSpPr>
          <p:nvPr>
            <p:ph type="title"/>
          </p:nvPr>
        </p:nvSpPr>
        <p:spPr>
          <a:xfrm>
            <a:off x="228600" y="3204720"/>
            <a:ext cx="727560" cy="384120"/>
          </a:xfrm>
          <a:prstGeom prst="rect">
            <a:avLst/>
          </a:prstGeom>
          <a:noFill/>
          <a:ln w="0">
            <a:noFill/>
          </a:ln>
        </p:spPr>
        <p:txBody>
          <a:bodyPr lIns="91440" tIns="91440" rIns="91440" bIns="91440" anchor="ctr">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16" name="PlaceHolder 7"/>
          <p:cNvSpPr>
            <a:spLocks noGrp="1"/>
          </p:cNvSpPr>
          <p:nvPr>
            <p:ph type="title"/>
          </p:nvPr>
        </p:nvSpPr>
        <p:spPr>
          <a:xfrm>
            <a:off x="228600" y="3646800"/>
            <a:ext cx="727560" cy="384120"/>
          </a:xfrm>
          <a:prstGeom prst="rect">
            <a:avLst/>
          </a:prstGeom>
          <a:noFill/>
          <a:ln w="0">
            <a:noFill/>
          </a:ln>
        </p:spPr>
        <p:txBody>
          <a:bodyPr lIns="91440" tIns="91440" rIns="91440" bIns="91440" anchor="ctr">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17" name="PlaceHolder 8"/>
          <p:cNvSpPr>
            <a:spLocks noGrp="1"/>
          </p:cNvSpPr>
          <p:nvPr>
            <p:ph type="title"/>
          </p:nvPr>
        </p:nvSpPr>
        <p:spPr>
          <a:xfrm>
            <a:off x="228600" y="4088880"/>
            <a:ext cx="727560" cy="384120"/>
          </a:xfrm>
          <a:prstGeom prst="rect">
            <a:avLst/>
          </a:prstGeom>
          <a:noFill/>
          <a:ln w="0">
            <a:noFill/>
          </a:ln>
        </p:spPr>
        <p:txBody>
          <a:bodyPr lIns="91440" tIns="91440" rIns="91440" bIns="91440" anchor="ctr">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18" name="PlaceHolder 9"/>
          <p:cNvSpPr>
            <a:spLocks noGrp="1"/>
          </p:cNvSpPr>
          <p:nvPr>
            <p:ph type="title"/>
          </p:nvPr>
        </p:nvSpPr>
        <p:spPr>
          <a:xfrm>
            <a:off x="228600" y="4530960"/>
            <a:ext cx="727560" cy="384120"/>
          </a:xfrm>
          <a:prstGeom prst="rect">
            <a:avLst/>
          </a:prstGeom>
          <a:noFill/>
          <a:ln w="0">
            <a:noFill/>
          </a:ln>
        </p:spPr>
        <p:txBody>
          <a:bodyPr lIns="91440" tIns="91440" rIns="91440" bIns="91440" anchor="ctr">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24" name="Google Shape;83;p15"/>
          <p:cNvPicPr/>
          <p:nvPr/>
        </p:nvPicPr>
        <p:blipFill>
          <a:blip r:embed="rId2"/>
          <a:stretch/>
        </p:blipFill>
        <p:spPr>
          <a:xfrm>
            <a:off x="0" y="0"/>
            <a:ext cx="9143640" cy="5143320"/>
          </a:xfrm>
          <a:prstGeom prst="rect">
            <a:avLst/>
          </a:prstGeom>
          <a:noFill/>
          <a:ln w="0">
            <a:noFill/>
          </a:ln>
        </p:spPr>
      </p:pic>
      <p:sp>
        <p:nvSpPr>
          <p:cNvPr id="25" name="PlaceHolder 1"/>
          <p:cNvSpPr>
            <a:spLocks noGrp="1"/>
          </p:cNvSpPr>
          <p:nvPr>
            <p:ph type="title"/>
          </p:nvPr>
        </p:nvSpPr>
        <p:spPr>
          <a:xfrm>
            <a:off x="228600" y="3776400"/>
            <a:ext cx="3719520" cy="1171080"/>
          </a:xfrm>
          <a:prstGeom prst="rect">
            <a:avLst/>
          </a:prstGeom>
          <a:noFill/>
          <a:ln w="0">
            <a:noFill/>
          </a:ln>
        </p:spPr>
        <p:txBody>
          <a:bodyPr lIns="91440" tIns="91440" rIns="91440" bIns="91440" anchor="b">
            <a:noAutofit/>
          </a:bodyPr>
          <a:lstStyle/>
          <a:p>
            <a:pPr indent="0">
              <a:buNone/>
            </a:pPr>
            <a:r>
              <a:rPr lang="fr-FR" sz="1800" b="0" u="none" strike="noStrike">
                <a:solidFill>
                  <a:schemeClr val="dk1"/>
                </a:solidFill>
                <a:effectLst/>
                <a:uFillTx/>
                <a:latin typeface="Arial"/>
              </a:rPr>
              <a:t>Click to edit the title text format</a:t>
            </a:r>
          </a:p>
        </p:txBody>
      </p:sp>
      <p:sp>
        <p:nvSpPr>
          <p:cNvPr id="26" name="PlaceHolder 2"/>
          <p:cNvSpPr>
            <a:spLocks noGrp="1"/>
          </p:cNvSpPr>
          <p:nvPr>
            <p:ph type="body"/>
          </p:nvPr>
        </p:nvSpPr>
        <p:spPr>
          <a:xfrm>
            <a:off x="1476000" y="343080"/>
            <a:ext cx="1855800" cy="2757240"/>
          </a:xfrm>
          <a:prstGeom prst="rect">
            <a:avLst/>
          </a:prstGeom>
          <a:noFill/>
          <a:ln w="0">
            <a:noFill/>
          </a:ln>
        </p:spPr>
        <p:txBody>
          <a:bodyPr lIns="90000" tIns="45000" rIns="90000" bIns="45000" anchor="t">
            <a:normAutofit fontScale="2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16_1_1">
    <p:bg>
      <p:bgPr>
        <a:solidFill>
          <a:schemeClr val="lt1"/>
        </a:solidFill>
        <a:effectLst/>
      </p:bgPr>
    </p:bg>
    <p:spTree>
      <p:nvGrpSpPr>
        <p:cNvPr id="1" name=""/>
        <p:cNvGrpSpPr/>
        <p:nvPr/>
      </p:nvGrpSpPr>
      <p:grpSpPr>
        <a:xfrm>
          <a:off x="0" y="0"/>
          <a:ext cx="0" cy="0"/>
          <a:chOff x="0" y="0"/>
          <a:chExt cx="0" cy="0"/>
        </a:xfrm>
      </p:grpSpPr>
      <p:pic>
        <p:nvPicPr>
          <p:cNvPr id="27" name="Google Shape;88;p16"/>
          <p:cNvPicPr/>
          <p:nvPr/>
        </p:nvPicPr>
        <p:blipFill>
          <a:blip r:embed="rId2"/>
          <a:stretch/>
        </p:blipFill>
        <p:spPr>
          <a:xfrm>
            <a:off x="0" y="0"/>
            <a:ext cx="9143640" cy="5143320"/>
          </a:xfrm>
          <a:prstGeom prst="rect">
            <a:avLst/>
          </a:prstGeom>
          <a:noFill/>
          <a:ln w="0">
            <a:noFill/>
          </a:ln>
        </p:spPr>
      </p:pic>
      <p:sp>
        <p:nvSpPr>
          <p:cNvPr id="28" name="PlaceHolder 1"/>
          <p:cNvSpPr>
            <a:spLocks noGrp="1"/>
          </p:cNvSpPr>
          <p:nvPr>
            <p:ph type="title"/>
          </p:nvPr>
        </p:nvSpPr>
        <p:spPr>
          <a:xfrm>
            <a:off x="228600" y="3777480"/>
            <a:ext cx="3211920" cy="1172160"/>
          </a:xfrm>
          <a:prstGeom prst="rect">
            <a:avLst/>
          </a:prstGeom>
          <a:noFill/>
          <a:ln w="0">
            <a:noFill/>
          </a:ln>
        </p:spPr>
        <p:txBody>
          <a:bodyPr lIns="91440" tIns="91440" rIns="91440" bIns="91440" anchor="b">
            <a:noAutofit/>
          </a:bodyPr>
          <a:lstStyle/>
          <a:p>
            <a:pPr indent="0">
              <a:buNone/>
            </a:pPr>
            <a:r>
              <a:rPr lang="fr-FR" sz="1800" b="0" u="none" strike="noStrike">
                <a:solidFill>
                  <a:schemeClr val="dk1"/>
                </a:solidFill>
                <a:effectLst/>
                <a:uFillTx/>
                <a:latin typeface="Arial"/>
              </a:rPr>
              <a:t>Click to edit the title text format</a:t>
            </a:r>
          </a:p>
        </p:txBody>
      </p:sp>
      <p:sp>
        <p:nvSpPr>
          <p:cNvPr id="29" name="PlaceHolder 2"/>
          <p:cNvSpPr>
            <a:spLocks noGrp="1"/>
          </p:cNvSpPr>
          <p:nvPr>
            <p:ph type="title"/>
          </p:nvPr>
        </p:nvSpPr>
        <p:spPr>
          <a:xfrm>
            <a:off x="4568040" y="228600"/>
            <a:ext cx="1243440" cy="349920"/>
          </a:xfrm>
          <a:prstGeom prst="rect">
            <a:avLst/>
          </a:prstGeom>
          <a:noFill/>
          <a:ln w="0">
            <a:noFill/>
          </a:ln>
        </p:spPr>
        <p:txBody>
          <a:bodyPr lIns="91440" tIns="91440" rIns="91440" bIns="91440" anchor="b">
            <a:noAutofit/>
          </a:bodyPr>
          <a:lstStyle/>
          <a:p>
            <a:pPr indent="0">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30" name="PlaceHolder 3"/>
          <p:cNvSpPr>
            <a:spLocks noGrp="1"/>
          </p:cNvSpPr>
          <p:nvPr>
            <p:ph type="title"/>
          </p:nvPr>
        </p:nvSpPr>
        <p:spPr>
          <a:xfrm>
            <a:off x="1472400" y="228600"/>
            <a:ext cx="1243440" cy="349920"/>
          </a:xfrm>
          <a:prstGeom prst="rect">
            <a:avLst/>
          </a:prstGeom>
          <a:noFill/>
          <a:ln w="0">
            <a:noFill/>
          </a:ln>
        </p:spPr>
        <p:txBody>
          <a:bodyPr lIns="91440" tIns="91440" rIns="91440" bIns="91440" anchor="b">
            <a:noAutofit/>
          </a:bodyPr>
          <a:lstStyle/>
          <a:p>
            <a:pPr indent="0">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31" name="PlaceHolder 4"/>
          <p:cNvSpPr>
            <a:spLocks noGrp="1"/>
          </p:cNvSpPr>
          <p:nvPr>
            <p:ph type="title"/>
          </p:nvPr>
        </p:nvSpPr>
        <p:spPr>
          <a:xfrm>
            <a:off x="7675560" y="228600"/>
            <a:ext cx="1243440" cy="349920"/>
          </a:xfrm>
          <a:prstGeom prst="rect">
            <a:avLst/>
          </a:prstGeom>
          <a:noFill/>
          <a:ln w="0">
            <a:noFill/>
          </a:ln>
        </p:spPr>
        <p:txBody>
          <a:bodyPr lIns="91440" tIns="91440" rIns="91440" bIns="91440" anchor="b">
            <a:noAutofit/>
          </a:bodyPr>
          <a:lstStyle/>
          <a:p>
            <a:pPr indent="0">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23_1">
    <p:bg>
      <p:bgPr>
        <a:solidFill>
          <a:schemeClr val="lt1"/>
        </a:solidFill>
        <a:effectLst/>
      </p:bgPr>
    </p:bg>
    <p:spTree>
      <p:nvGrpSpPr>
        <p:cNvPr id="1" name=""/>
        <p:cNvGrpSpPr/>
        <p:nvPr/>
      </p:nvGrpSpPr>
      <p:grpSpPr>
        <a:xfrm>
          <a:off x="0" y="0"/>
          <a:ext cx="0" cy="0"/>
          <a:chOff x="0" y="0"/>
          <a:chExt cx="0" cy="0"/>
        </a:xfrm>
      </p:grpSpPr>
      <p:pic>
        <p:nvPicPr>
          <p:cNvPr id="32" name="Google Shape;97;p17"/>
          <p:cNvPicPr/>
          <p:nvPr/>
        </p:nvPicPr>
        <p:blipFill>
          <a:blip r:embed="rId2"/>
          <a:stretch/>
        </p:blipFill>
        <p:spPr>
          <a:xfrm>
            <a:off x="0" y="0"/>
            <a:ext cx="9143640" cy="5143320"/>
          </a:xfrm>
          <a:prstGeom prst="rect">
            <a:avLst/>
          </a:prstGeom>
          <a:noFill/>
          <a:ln w="0">
            <a:noFill/>
          </a:ln>
        </p:spPr>
      </p:pic>
      <p:sp>
        <p:nvSpPr>
          <p:cNvPr id="33" name="PlaceHolder 1"/>
          <p:cNvSpPr>
            <a:spLocks noGrp="1"/>
          </p:cNvSpPr>
          <p:nvPr>
            <p:ph type="title"/>
          </p:nvPr>
        </p:nvSpPr>
        <p:spPr>
          <a:xfrm>
            <a:off x="228600" y="210240"/>
            <a:ext cx="8686440" cy="572400"/>
          </a:xfrm>
          <a:prstGeom prst="rect">
            <a:avLst/>
          </a:prstGeom>
          <a:noFill/>
          <a:ln w="0">
            <a:noFill/>
          </a:ln>
        </p:spPr>
        <p:txBody>
          <a:bodyPr lIns="91440" tIns="91440" rIns="91440" bIns="91440" anchor="t">
            <a:noAutofit/>
          </a:bodyPr>
          <a:lstStyle/>
          <a:p>
            <a:pPr indent="0">
              <a:buNone/>
            </a:pPr>
            <a:r>
              <a:rPr lang="fr-FR" sz="1800" b="0" u="none" strike="noStrike">
                <a:solidFill>
                  <a:schemeClr val="dk1"/>
                </a:solidFill>
                <a:effectLst/>
                <a:uFillTx/>
                <a:latin typeface="Arial"/>
              </a:rPr>
              <a:t>Click to edit the title text format</a:t>
            </a:r>
          </a:p>
        </p:txBody>
      </p:sp>
      <p:sp>
        <p:nvSpPr>
          <p:cNvPr id="34" name="PlaceHolder 2"/>
          <p:cNvSpPr>
            <a:spLocks noGrp="1"/>
          </p:cNvSpPr>
          <p:nvPr>
            <p:ph type="title"/>
          </p:nvPr>
        </p:nvSpPr>
        <p:spPr>
          <a:xfrm>
            <a:off x="8300520" y="4604400"/>
            <a:ext cx="613440" cy="310320"/>
          </a:xfrm>
          <a:prstGeom prst="rect">
            <a:avLst/>
          </a:prstGeom>
          <a:noFill/>
          <a:ln w="0">
            <a:noFill/>
          </a:ln>
        </p:spPr>
        <p:txBody>
          <a:bodyPr lIns="91440" tIns="91440" rIns="91440" bIns="91440" anchor="b">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35" name="PlaceHolder 3"/>
          <p:cNvSpPr>
            <a:spLocks noGrp="1"/>
          </p:cNvSpPr>
          <p:nvPr>
            <p:ph type="title"/>
          </p:nvPr>
        </p:nvSpPr>
        <p:spPr>
          <a:xfrm>
            <a:off x="8300520" y="2056320"/>
            <a:ext cx="613440" cy="310320"/>
          </a:xfrm>
          <a:prstGeom prst="rect">
            <a:avLst/>
          </a:prstGeom>
          <a:noFill/>
          <a:ln w="0">
            <a:noFill/>
          </a:ln>
        </p:spPr>
        <p:txBody>
          <a:bodyPr lIns="91440" tIns="91440" rIns="91440" bIns="91440" anchor="b">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36" name="PlaceHolder 4"/>
          <p:cNvSpPr>
            <a:spLocks noGrp="1"/>
          </p:cNvSpPr>
          <p:nvPr>
            <p:ph type="title"/>
          </p:nvPr>
        </p:nvSpPr>
        <p:spPr>
          <a:xfrm>
            <a:off x="3343680" y="2056680"/>
            <a:ext cx="612000" cy="310320"/>
          </a:xfrm>
          <a:prstGeom prst="rect">
            <a:avLst/>
          </a:prstGeom>
          <a:noFill/>
          <a:ln w="0">
            <a:noFill/>
          </a:ln>
        </p:spPr>
        <p:txBody>
          <a:bodyPr lIns="91440" tIns="91440" rIns="91440" bIns="91440" anchor="b">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37" name="PlaceHolder 5"/>
          <p:cNvSpPr>
            <a:spLocks noGrp="1"/>
          </p:cNvSpPr>
          <p:nvPr>
            <p:ph type="title"/>
          </p:nvPr>
        </p:nvSpPr>
        <p:spPr>
          <a:xfrm>
            <a:off x="3343680" y="4604400"/>
            <a:ext cx="612720" cy="310320"/>
          </a:xfrm>
          <a:prstGeom prst="rect">
            <a:avLst/>
          </a:prstGeom>
          <a:noFill/>
          <a:ln w="0">
            <a:noFill/>
          </a:ln>
        </p:spPr>
        <p:txBody>
          <a:bodyPr lIns="91440" tIns="91440" rIns="91440" bIns="91440" anchor="b">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38" name="PlaceHolder 6"/>
          <p:cNvSpPr>
            <a:spLocks noGrp="1"/>
          </p:cNvSpPr>
          <p:nvPr>
            <p:ph type="title"/>
          </p:nvPr>
        </p:nvSpPr>
        <p:spPr>
          <a:xfrm>
            <a:off x="8300520" y="3330360"/>
            <a:ext cx="613440" cy="310320"/>
          </a:xfrm>
          <a:prstGeom prst="rect">
            <a:avLst/>
          </a:prstGeom>
          <a:noFill/>
          <a:ln w="0">
            <a:noFill/>
          </a:ln>
        </p:spPr>
        <p:txBody>
          <a:bodyPr lIns="91440" tIns="91440" rIns="91440" bIns="91440" anchor="b">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
        <p:nvSpPr>
          <p:cNvPr id="39" name="PlaceHolder 7"/>
          <p:cNvSpPr>
            <a:spLocks noGrp="1"/>
          </p:cNvSpPr>
          <p:nvPr>
            <p:ph type="title"/>
          </p:nvPr>
        </p:nvSpPr>
        <p:spPr>
          <a:xfrm>
            <a:off x="3343320" y="3330360"/>
            <a:ext cx="612720" cy="310320"/>
          </a:xfrm>
          <a:prstGeom prst="rect">
            <a:avLst/>
          </a:prstGeom>
          <a:noFill/>
          <a:ln w="0">
            <a:noFill/>
          </a:ln>
        </p:spPr>
        <p:txBody>
          <a:bodyPr lIns="91440" tIns="91440" rIns="91440" bIns="91440" anchor="b">
            <a:noAutofit/>
          </a:bodyPr>
          <a:lstStyle/>
          <a:p>
            <a:pPr indent="0" algn="ctr">
              <a:lnSpc>
                <a:spcPct val="100000"/>
              </a:lnSpc>
              <a:buNone/>
            </a:pPr>
            <a:r>
              <a:rPr lang="fr-FR" sz="1400" b="0" u="none" strike="noStrike">
                <a:solidFill>
                  <a:schemeClr val="dk1"/>
                </a:solidFill>
                <a:effectLst/>
                <a:uFillTx/>
                <a:latin typeface="Cossette Texte"/>
                <a:ea typeface="Cossette Texte"/>
              </a:rPr>
              <a:t>xx%</a:t>
            </a:r>
            <a:endParaRPr lang="fr-FR" sz="1400" b="0" u="none" strike="noStrike">
              <a:solidFill>
                <a:schemeClr val="dk1"/>
              </a:solidFill>
              <a:effectLst/>
              <a:uFillTx/>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ONLY_1_1">
    <p:bg>
      <p:bgPr>
        <a:solidFill>
          <a:schemeClr val="lt1"/>
        </a:solidFill>
        <a:effectLst/>
      </p:bgPr>
    </p:bg>
    <p:spTree>
      <p:nvGrpSpPr>
        <p:cNvPr id="1" name=""/>
        <p:cNvGrpSpPr/>
        <p:nvPr/>
      </p:nvGrpSpPr>
      <p:grpSpPr>
        <a:xfrm>
          <a:off x="0" y="0"/>
          <a:ext cx="0" cy="0"/>
          <a:chOff x="0" y="0"/>
          <a:chExt cx="0" cy="0"/>
        </a:xfrm>
      </p:grpSpPr>
      <p:pic>
        <p:nvPicPr>
          <p:cNvPr id="44" name="Google Shape;117;p19"/>
          <p:cNvPicPr/>
          <p:nvPr/>
        </p:nvPicPr>
        <p:blipFill>
          <a:blip r:embed="rId2"/>
          <a:stretch/>
        </p:blipFill>
        <p:spPr>
          <a:xfrm>
            <a:off x="0" y="0"/>
            <a:ext cx="9143640" cy="5143320"/>
          </a:xfrm>
          <a:prstGeom prst="rect">
            <a:avLst/>
          </a:prstGeom>
          <a:noFill/>
          <a:ln w="0">
            <a:noFill/>
          </a:ln>
        </p:spPr>
      </p:pic>
      <p:sp>
        <p:nvSpPr>
          <p:cNvPr id="45" name="PlaceHolder 1"/>
          <p:cNvSpPr>
            <a:spLocks noGrp="1"/>
          </p:cNvSpPr>
          <p:nvPr>
            <p:ph type="title"/>
          </p:nvPr>
        </p:nvSpPr>
        <p:spPr>
          <a:xfrm>
            <a:off x="228600" y="210240"/>
            <a:ext cx="8686440" cy="572400"/>
          </a:xfrm>
          <a:prstGeom prst="rect">
            <a:avLst/>
          </a:prstGeom>
          <a:noFill/>
          <a:ln w="0">
            <a:noFill/>
          </a:ln>
        </p:spPr>
        <p:txBody>
          <a:bodyPr lIns="91440" tIns="91440" rIns="91440" bIns="91440" anchor="t">
            <a:noAutofit/>
          </a:bodyPr>
          <a:lstStyle/>
          <a:p>
            <a:pPr indent="0">
              <a:buNone/>
            </a:pPr>
            <a:r>
              <a:rPr lang="fr-FR" sz="1800" b="0" u="none" strike="noStrike">
                <a:solidFill>
                  <a:schemeClr val="dk1"/>
                </a:solidFill>
                <a:effectLst/>
                <a:uFillTx/>
                <a:latin typeface="Arial"/>
              </a:rPr>
              <a:t>Click to edit the title text format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grpSp>
        <p:nvGrpSpPr>
          <p:cNvPr id="46" name="Google Shape;120;p20"/>
          <p:cNvGrpSpPr/>
          <p:nvPr/>
        </p:nvGrpSpPr>
        <p:grpSpPr>
          <a:xfrm>
            <a:off x="0" y="0"/>
            <a:ext cx="9143640" cy="5143680"/>
            <a:chOff x="0" y="0"/>
            <a:chExt cx="9143640" cy="5143680"/>
          </a:xfrm>
        </p:grpSpPr>
        <p:pic>
          <p:nvPicPr>
            <p:cNvPr id="47" name="Google Shape;121;p20"/>
            <p:cNvPicPr/>
            <p:nvPr/>
          </p:nvPicPr>
          <p:blipFill>
            <a:blip r:embed="rId2"/>
            <a:stretch/>
          </p:blipFill>
          <p:spPr>
            <a:xfrm>
              <a:off x="0" y="0"/>
              <a:ext cx="9143640" cy="5143320"/>
            </a:xfrm>
            <a:prstGeom prst="rect">
              <a:avLst/>
            </a:prstGeom>
            <a:noFill/>
            <a:ln w="0">
              <a:noFill/>
            </a:ln>
          </p:spPr>
        </p:pic>
        <p:pic>
          <p:nvPicPr>
            <p:cNvPr id="48" name="Google Shape;122;p20"/>
            <p:cNvPicPr/>
            <p:nvPr/>
          </p:nvPicPr>
          <p:blipFill>
            <a:blip r:embed="rId3"/>
            <a:srcRect t="5295" b="53139"/>
            <a:stretch/>
          </p:blipFill>
          <p:spPr>
            <a:xfrm rot="10800000" flipH="1">
              <a:off x="0" y="3006000"/>
              <a:ext cx="9143640" cy="2137320"/>
            </a:xfrm>
            <a:prstGeom prst="rect">
              <a:avLst/>
            </a:prstGeom>
            <a:noFill/>
            <a:ln w="0">
              <a:noFill/>
            </a:ln>
          </p:spPr>
        </p:pic>
      </p:grpSp>
      <p:sp>
        <p:nvSpPr>
          <p:cNvPr id="49" name="PlaceHolder 1"/>
          <p:cNvSpPr>
            <a:spLocks noGrp="1"/>
          </p:cNvSpPr>
          <p:nvPr>
            <p:ph type="title"/>
          </p:nvPr>
        </p:nvSpPr>
        <p:spPr>
          <a:xfrm>
            <a:off x="228600" y="192960"/>
            <a:ext cx="3733920" cy="1171080"/>
          </a:xfrm>
          <a:prstGeom prst="rect">
            <a:avLst/>
          </a:prstGeom>
          <a:noFill/>
          <a:ln w="0">
            <a:noFill/>
          </a:ln>
        </p:spPr>
        <p:txBody>
          <a:bodyPr lIns="91440" tIns="91440" rIns="91440" bIns="91440" anchor="t">
            <a:noAutofit/>
          </a:bodyPr>
          <a:lstStyle/>
          <a:p>
            <a:pPr indent="0">
              <a:buNone/>
            </a:pPr>
            <a:r>
              <a:rPr lang="fr-FR" sz="2500" b="0" u="none" strike="noStrike">
                <a:solidFill>
                  <a:schemeClr val="dk1"/>
                </a:solidFill>
                <a:effectLst/>
                <a:uFillTx/>
                <a:latin typeface="Arial"/>
              </a:rPr>
              <a:t>Click to edit the title text format</a:t>
            </a:r>
          </a:p>
        </p:txBody>
      </p:sp>
      <p:sp>
        <p:nvSpPr>
          <p:cNvPr id="50" name="Google Shape;125;p20"/>
          <p:cNvSpPr/>
          <p:nvPr/>
        </p:nvSpPr>
        <p:spPr>
          <a:xfrm>
            <a:off x="2715840" y="4358880"/>
            <a:ext cx="37339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b">
            <a:noAutofit/>
          </a:bodyPr>
          <a:lstStyle/>
          <a:p>
            <a:pPr algn="ctr" defTabSz="914400">
              <a:lnSpc>
                <a:spcPct val="100000"/>
              </a:lnSpc>
              <a:spcBef>
                <a:spcPts val="300"/>
              </a:spcBef>
              <a:tabLst>
                <a:tab pos="0" algn="l"/>
              </a:tabLst>
            </a:pPr>
            <a:r>
              <a:rPr lang="en" sz="1000" b="1" u="none" strike="noStrike">
                <a:solidFill>
                  <a:schemeClr val="dk1"/>
                </a:solidFill>
                <a:effectLst/>
                <a:uFillTx/>
                <a:latin typeface="Inter Tight"/>
                <a:ea typeface="Inter Tight"/>
              </a:rPr>
              <a:t>CREDITS:</a:t>
            </a:r>
            <a:r>
              <a:rPr lang="en" sz="1000" b="0" u="none" strike="noStrike">
                <a:solidFill>
                  <a:schemeClr val="dk1"/>
                </a:solidFill>
                <a:effectLst/>
                <a:uFillTx/>
                <a:latin typeface="Inter Tight"/>
                <a:ea typeface="Inter Tight"/>
              </a:rPr>
              <a:t> This presentation template was created by </a:t>
            </a:r>
            <a:r>
              <a:rPr lang="en" sz="1000" b="1" u="sng" strike="noStrike">
                <a:solidFill>
                  <a:schemeClr val="hlink"/>
                </a:solidFill>
                <a:effectLst/>
                <a:uFillTx/>
                <a:latin typeface="Inter Tight"/>
                <a:ea typeface="Inter Tight"/>
                <a:hlinkClick r:id="rId4"/>
              </a:rPr>
              <a:t>Slidesgo</a:t>
            </a:r>
            <a:r>
              <a:rPr lang="en" sz="1000" b="0" u="none" strike="noStrike">
                <a:solidFill>
                  <a:schemeClr val="dk1"/>
                </a:solidFill>
                <a:effectLst/>
                <a:uFillTx/>
                <a:latin typeface="Inter Tight"/>
                <a:ea typeface="Inter Tight"/>
              </a:rPr>
              <a:t>, and includes icons, infographics &amp; images by </a:t>
            </a:r>
            <a:r>
              <a:rPr lang="en" sz="1000" b="1" u="sng" strike="noStrike">
                <a:solidFill>
                  <a:schemeClr val="dk1"/>
                </a:solidFill>
                <a:effectLst/>
                <a:uFillTx/>
                <a:latin typeface="Inter Tight"/>
                <a:ea typeface="Inter Tight"/>
                <a:hlinkClick r:id="rId5"/>
              </a:rPr>
              <a:t>Freepik</a:t>
            </a:r>
            <a:r>
              <a:rPr lang="en" sz="1000" b="0" u="sng" strike="noStrike">
                <a:solidFill>
                  <a:schemeClr val="dk1"/>
                </a:solidFill>
                <a:effectLst/>
                <a:uFillTx/>
                <a:latin typeface="Inter Tight"/>
                <a:ea typeface="Inter Tight"/>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grpSp>
        <p:nvGrpSpPr>
          <p:cNvPr id="51" name="Google Shape;15;p3"/>
          <p:cNvGrpSpPr/>
          <p:nvPr/>
        </p:nvGrpSpPr>
        <p:grpSpPr>
          <a:xfrm>
            <a:off x="0" y="0"/>
            <a:ext cx="9143640" cy="5143320"/>
            <a:chOff x="0" y="0"/>
            <a:chExt cx="9143640" cy="5143320"/>
          </a:xfrm>
        </p:grpSpPr>
        <p:pic>
          <p:nvPicPr>
            <p:cNvPr id="52" name="Google Shape;16;p3"/>
            <p:cNvPicPr/>
            <p:nvPr/>
          </p:nvPicPr>
          <p:blipFill>
            <a:blip r:embed="rId2"/>
            <a:stretch/>
          </p:blipFill>
          <p:spPr>
            <a:xfrm>
              <a:off x="0" y="0"/>
              <a:ext cx="9143640" cy="5143320"/>
            </a:xfrm>
            <a:prstGeom prst="rect">
              <a:avLst/>
            </a:prstGeom>
            <a:noFill/>
            <a:ln w="0">
              <a:noFill/>
            </a:ln>
          </p:spPr>
        </p:pic>
        <p:pic>
          <p:nvPicPr>
            <p:cNvPr id="53" name="Google Shape;17;p3"/>
            <p:cNvPicPr/>
            <p:nvPr/>
          </p:nvPicPr>
          <p:blipFill>
            <a:blip r:embed="rId3"/>
            <a:srcRect t="5295" b="53139"/>
            <a:stretch/>
          </p:blipFill>
          <p:spPr>
            <a:xfrm>
              <a:off x="0" y="0"/>
              <a:ext cx="9143640" cy="2137320"/>
            </a:xfrm>
            <a:prstGeom prst="rect">
              <a:avLst/>
            </a:prstGeom>
            <a:noFill/>
            <a:ln w="0">
              <a:noFill/>
            </a:ln>
          </p:spPr>
        </p:pic>
      </p:grpSp>
      <p:sp>
        <p:nvSpPr>
          <p:cNvPr id="54" name="PlaceHolder 1"/>
          <p:cNvSpPr>
            <a:spLocks noGrp="1"/>
          </p:cNvSpPr>
          <p:nvPr>
            <p:ph type="title"/>
          </p:nvPr>
        </p:nvSpPr>
        <p:spPr>
          <a:xfrm>
            <a:off x="228600" y="3454200"/>
            <a:ext cx="3719520" cy="151092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55" name="PlaceHolder 2"/>
          <p:cNvSpPr>
            <a:spLocks noGrp="1"/>
          </p:cNvSpPr>
          <p:nvPr>
            <p:ph type="title"/>
          </p:nvPr>
        </p:nvSpPr>
        <p:spPr>
          <a:xfrm>
            <a:off x="4633560" y="2827440"/>
            <a:ext cx="1651680" cy="915480"/>
          </a:xfrm>
          <a:prstGeom prst="rect">
            <a:avLst/>
          </a:prstGeom>
          <a:noFill/>
          <a:ln w="0">
            <a:noFill/>
          </a:ln>
        </p:spPr>
        <p:txBody>
          <a:bodyPr lIns="91440" tIns="91440" rIns="91440" bIns="91440" anchor="b">
            <a:noAutofit/>
          </a:bodyPr>
          <a:lstStyle/>
          <a:p>
            <a:pPr indent="0">
              <a:lnSpc>
                <a:spcPct val="100000"/>
              </a:lnSpc>
              <a:buNone/>
            </a:pPr>
            <a:r>
              <a:rPr lang="fr-FR" sz="2500" b="0" u="none" strike="noStrike">
                <a:solidFill>
                  <a:schemeClr val="dk1"/>
                </a:solidFill>
                <a:effectLst/>
                <a:uFillTx/>
                <a:latin typeface="Cossette Texte"/>
                <a:ea typeface="Cossette Texte"/>
              </a:rPr>
              <a:t>xx%</a:t>
            </a:r>
            <a:endParaRPr lang="fr-FR" sz="2500" b="0" u="none" strike="noStrike">
              <a:solidFill>
                <a:schemeClr val="dk1"/>
              </a:solidFill>
              <a:effectLst/>
              <a:uFillTx/>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62" name="Google Shape;21;p4"/>
          <p:cNvPicPr/>
          <p:nvPr/>
        </p:nvPicPr>
        <p:blipFill>
          <a:blip r:embed="rId2"/>
          <a:stretch/>
        </p:blipFill>
        <p:spPr>
          <a:xfrm>
            <a:off x="0" y="0"/>
            <a:ext cx="9143640" cy="5143320"/>
          </a:xfrm>
          <a:prstGeom prst="rect">
            <a:avLst/>
          </a:prstGeom>
          <a:noFill/>
          <a:ln w="0">
            <a:noFill/>
          </a:ln>
        </p:spPr>
      </p:pic>
      <p:sp>
        <p:nvSpPr>
          <p:cNvPr id="63" name="PlaceHolder 1"/>
          <p:cNvSpPr>
            <a:spLocks noGrp="1"/>
          </p:cNvSpPr>
          <p:nvPr>
            <p:ph type="title"/>
          </p:nvPr>
        </p:nvSpPr>
        <p:spPr>
          <a:xfrm>
            <a:off x="228600" y="208440"/>
            <a:ext cx="8686440" cy="572400"/>
          </a:xfrm>
          <a:prstGeom prst="rect">
            <a:avLst/>
          </a:prstGeom>
          <a:noFill/>
          <a:ln w="0">
            <a:noFill/>
          </a:ln>
        </p:spPr>
        <p:txBody>
          <a:bodyPr lIns="91440" tIns="91440" rIns="91440" bIns="91440" anchor="t">
            <a:noAutofit/>
          </a:bodyPr>
          <a:lstStyle/>
          <a:p>
            <a:pPr indent="0">
              <a:buNone/>
            </a:pPr>
            <a:r>
              <a:rPr lang="fr-FR" sz="1800" b="0" u="none" strike="noStrike">
                <a:solidFill>
                  <a:schemeClr val="dk1"/>
                </a:solidFill>
                <a:effectLst/>
                <a:uFillTx/>
                <a:latin typeface="Arial"/>
              </a:rPr>
              <a:t>Click to edit the title text format</a:t>
            </a:r>
          </a:p>
        </p:txBody>
      </p:sp>
      <p:sp>
        <p:nvSpPr>
          <p:cNvPr id="64" name="PlaceHolder 2"/>
          <p:cNvSpPr>
            <a:spLocks noGrp="1"/>
          </p:cNvSpPr>
          <p:nvPr>
            <p:ph type="body"/>
          </p:nvPr>
        </p:nvSpPr>
        <p:spPr>
          <a:xfrm>
            <a:off x="1476000" y="1498680"/>
            <a:ext cx="7439040" cy="3416040"/>
          </a:xfrm>
          <a:prstGeom prst="rect">
            <a:avLst/>
          </a:prstGeom>
          <a:noFill/>
          <a:ln w="0">
            <a:noFill/>
          </a:ln>
        </p:spPr>
        <p:txBody>
          <a:bodyPr lIns="91440" tIns="91440" rIns="91440" bIns="91440" anchor="b">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73" name="Google Shape;37;p7"/>
          <p:cNvPicPr/>
          <p:nvPr/>
        </p:nvPicPr>
        <p:blipFill>
          <a:blip r:embed="rId2"/>
          <a:stretch/>
        </p:blipFill>
        <p:spPr>
          <a:xfrm>
            <a:off x="0" y="0"/>
            <a:ext cx="9143640" cy="5143320"/>
          </a:xfrm>
          <a:prstGeom prst="rect">
            <a:avLst/>
          </a:prstGeom>
          <a:noFill/>
          <a:ln w="0">
            <a:noFill/>
          </a:ln>
        </p:spPr>
      </p:pic>
      <p:sp>
        <p:nvSpPr>
          <p:cNvPr id="74" name="PlaceHolder 1"/>
          <p:cNvSpPr>
            <a:spLocks noGrp="1"/>
          </p:cNvSpPr>
          <p:nvPr>
            <p:ph type="title"/>
          </p:nvPr>
        </p:nvSpPr>
        <p:spPr>
          <a:xfrm>
            <a:off x="228600" y="2236320"/>
            <a:ext cx="3719520" cy="572400"/>
          </a:xfrm>
          <a:prstGeom prst="rect">
            <a:avLst/>
          </a:prstGeom>
          <a:noFill/>
          <a:ln w="0">
            <a:noFill/>
          </a:ln>
        </p:spPr>
        <p:txBody>
          <a:bodyPr lIns="91440" tIns="91440" rIns="91440" bIns="91440" anchor="ctr">
            <a:noAutofit/>
          </a:bodyPr>
          <a:lstStyle/>
          <a:p>
            <a:pPr indent="0">
              <a:buNone/>
            </a:pPr>
            <a:r>
              <a:rPr lang="fr-FR" sz="18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75" name="Google Shape;41;p8"/>
          <p:cNvPicPr/>
          <p:nvPr/>
        </p:nvPicPr>
        <p:blipFill>
          <a:blip r:embed="rId2"/>
          <a:stretch/>
        </p:blipFill>
        <p:spPr>
          <a:xfrm>
            <a:off x="0" y="0"/>
            <a:ext cx="9143640" cy="5143320"/>
          </a:xfrm>
          <a:prstGeom prst="rect">
            <a:avLst/>
          </a:prstGeom>
          <a:noFill/>
          <a:ln w="0">
            <a:noFill/>
          </a:ln>
        </p:spPr>
      </p:pic>
      <p:sp>
        <p:nvSpPr>
          <p:cNvPr id="76" name="PlaceHolder 1"/>
          <p:cNvSpPr>
            <a:spLocks noGrp="1"/>
          </p:cNvSpPr>
          <p:nvPr>
            <p:ph type="title"/>
          </p:nvPr>
        </p:nvSpPr>
        <p:spPr>
          <a:xfrm>
            <a:off x="228600" y="228600"/>
            <a:ext cx="5606640" cy="2342880"/>
          </a:xfrm>
          <a:prstGeom prst="rect">
            <a:avLst/>
          </a:prstGeom>
          <a:noFill/>
          <a:ln w="0">
            <a:noFill/>
          </a:ln>
        </p:spPr>
        <p:txBody>
          <a:bodyPr lIns="91440" tIns="91440" rIns="91440" bIns="91440" anchor="t">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grpSp>
        <p:nvGrpSpPr>
          <p:cNvPr id="5" name="Google Shape;51;p11"/>
          <p:cNvGrpSpPr/>
          <p:nvPr/>
        </p:nvGrpSpPr>
        <p:grpSpPr>
          <a:xfrm>
            <a:off x="0" y="0"/>
            <a:ext cx="9143640" cy="5143320"/>
            <a:chOff x="0" y="0"/>
            <a:chExt cx="9143640" cy="5143320"/>
          </a:xfrm>
        </p:grpSpPr>
        <p:pic>
          <p:nvPicPr>
            <p:cNvPr id="6" name="Google Shape;52;p11"/>
            <p:cNvPicPr/>
            <p:nvPr/>
          </p:nvPicPr>
          <p:blipFill>
            <a:blip r:embed="rId2"/>
            <a:stretch/>
          </p:blipFill>
          <p:spPr>
            <a:xfrm>
              <a:off x="0" y="0"/>
              <a:ext cx="9143640" cy="5143320"/>
            </a:xfrm>
            <a:prstGeom prst="rect">
              <a:avLst/>
            </a:prstGeom>
            <a:noFill/>
            <a:ln w="0">
              <a:noFill/>
            </a:ln>
          </p:spPr>
        </p:pic>
        <p:pic>
          <p:nvPicPr>
            <p:cNvPr id="7" name="Google Shape;53;p11"/>
            <p:cNvPicPr/>
            <p:nvPr/>
          </p:nvPicPr>
          <p:blipFill>
            <a:blip r:embed="rId3">
              <a:alphaModFix amt="90000"/>
            </a:blip>
            <a:srcRect l="10557" r="56070"/>
            <a:stretch/>
          </p:blipFill>
          <p:spPr>
            <a:xfrm>
              <a:off x="0" y="0"/>
              <a:ext cx="3050280" cy="5143320"/>
            </a:xfrm>
            <a:prstGeom prst="rect">
              <a:avLst/>
            </a:prstGeom>
            <a:noFill/>
            <a:ln w="0">
              <a:noFill/>
            </a:ln>
          </p:spPr>
        </p:pic>
      </p:grpSp>
      <p:sp>
        <p:nvSpPr>
          <p:cNvPr id="8" name="PlaceHolder 1"/>
          <p:cNvSpPr>
            <a:spLocks noGrp="1"/>
          </p:cNvSpPr>
          <p:nvPr>
            <p:ph type="title"/>
          </p:nvPr>
        </p:nvSpPr>
        <p:spPr>
          <a:xfrm>
            <a:off x="5195880" y="1400040"/>
            <a:ext cx="3719520" cy="1171080"/>
          </a:xfrm>
          <a:prstGeom prst="rect">
            <a:avLst/>
          </a:prstGeom>
          <a:noFill/>
          <a:ln w="0">
            <a:noFill/>
          </a:ln>
        </p:spPr>
        <p:txBody>
          <a:bodyPr lIns="91440" tIns="91440" rIns="91440" bIns="91440" anchor="b">
            <a:noAutofit/>
          </a:bodyPr>
          <a:lstStyle/>
          <a:p>
            <a:pPr indent="0" algn="r">
              <a:lnSpc>
                <a:spcPct val="100000"/>
              </a:lnSpc>
              <a:buNone/>
            </a:pPr>
            <a:r>
              <a:rPr lang="fr-FR" sz="4000" b="0" u="none" strike="noStrike">
                <a:solidFill>
                  <a:schemeClr val="dk1"/>
                </a:solidFill>
                <a:effectLst/>
                <a:uFillTx/>
                <a:latin typeface="Cossette Texte"/>
                <a:ea typeface="Cossette Texte"/>
              </a:rPr>
              <a:t>xx%</a:t>
            </a:r>
            <a:endParaRPr lang="fr-FR" sz="4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77" name="Google Shape;44;p9"/>
          <p:cNvPicPr/>
          <p:nvPr/>
        </p:nvPicPr>
        <p:blipFill>
          <a:blip r:embed="rId2"/>
          <a:stretch/>
        </p:blipFill>
        <p:spPr>
          <a:xfrm>
            <a:off x="0" y="0"/>
            <a:ext cx="9143640" cy="5143320"/>
          </a:xfrm>
          <a:prstGeom prst="rect">
            <a:avLst/>
          </a:prstGeom>
          <a:noFill/>
          <a:ln w="0">
            <a:noFill/>
          </a:ln>
        </p:spPr>
      </p:pic>
      <p:sp>
        <p:nvSpPr>
          <p:cNvPr id="78"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79"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80" name="PlaceHolder 2"/>
          <p:cNvSpPr>
            <a:spLocks noGrp="1"/>
          </p:cNvSpPr>
          <p:nvPr>
            <p:ph type="title"/>
          </p:nvPr>
        </p:nvSpPr>
        <p:spPr>
          <a:xfrm>
            <a:off x="228600" y="4342320"/>
            <a:ext cx="3726720" cy="572400"/>
          </a:xfrm>
          <a:prstGeom prst="rect">
            <a:avLst/>
          </a:prstGeom>
          <a:solidFill>
            <a:schemeClr val="lt1"/>
          </a:solidFill>
          <a:ln w="0">
            <a:noFill/>
          </a:ln>
        </p:spPr>
        <p:txBody>
          <a:bodyPr lIns="91440" tIns="91440" rIns="91440" bIns="91440" anchor="b">
            <a:noAutofit/>
          </a:bodyPr>
          <a:lstStyle/>
          <a:p>
            <a:pPr indent="0">
              <a:buNone/>
            </a:pPr>
            <a:r>
              <a:rPr lang="fr-FR" sz="18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81" name="Google Shape;139;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82"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83" name="Google Shape;142;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84"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85"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19_1_1_1_1">
    <p:bg>
      <p:bgPr>
        <a:solidFill>
          <a:schemeClr val="lt1"/>
        </a:solidFill>
        <a:effectLst/>
      </p:bgPr>
    </p:bg>
    <p:spTree>
      <p:nvGrpSpPr>
        <p:cNvPr id="1" name=""/>
        <p:cNvGrpSpPr/>
        <p:nvPr/>
      </p:nvGrpSpPr>
      <p:grpSpPr>
        <a:xfrm>
          <a:off x="0" y="0"/>
          <a:ext cx="0" cy="0"/>
          <a:chOff x="0" y="0"/>
          <a:chExt cx="0" cy="0"/>
        </a:xfrm>
      </p:grpSpPr>
      <p:grpSp>
        <p:nvGrpSpPr>
          <p:cNvPr id="19" name="Google Shape;77;p14"/>
          <p:cNvGrpSpPr/>
          <p:nvPr/>
        </p:nvGrpSpPr>
        <p:grpSpPr>
          <a:xfrm>
            <a:off x="0" y="0"/>
            <a:ext cx="9143640" cy="5143320"/>
            <a:chOff x="0" y="0"/>
            <a:chExt cx="9143640" cy="5143320"/>
          </a:xfrm>
        </p:grpSpPr>
        <p:pic>
          <p:nvPicPr>
            <p:cNvPr id="20" name="Google Shape;78;p14"/>
            <p:cNvPicPr/>
            <p:nvPr/>
          </p:nvPicPr>
          <p:blipFill>
            <a:blip r:embed="rId2"/>
            <a:stretch/>
          </p:blipFill>
          <p:spPr>
            <a:xfrm>
              <a:off x="0" y="0"/>
              <a:ext cx="9143640" cy="5143320"/>
            </a:xfrm>
            <a:prstGeom prst="rect">
              <a:avLst/>
            </a:prstGeom>
            <a:noFill/>
            <a:ln w="0">
              <a:noFill/>
            </a:ln>
          </p:spPr>
        </p:pic>
        <p:pic>
          <p:nvPicPr>
            <p:cNvPr id="21" name="Google Shape;79;p14"/>
            <p:cNvPicPr/>
            <p:nvPr/>
          </p:nvPicPr>
          <p:blipFill>
            <a:blip r:embed="rId3">
              <a:alphaModFix amt="90000"/>
            </a:blip>
            <a:srcRect l="69704" r="7852"/>
            <a:stretch/>
          </p:blipFill>
          <p:spPr>
            <a:xfrm>
              <a:off x="7092720" y="0"/>
              <a:ext cx="2050920" cy="5143320"/>
            </a:xfrm>
            <a:prstGeom prst="rect">
              <a:avLst/>
            </a:prstGeom>
            <a:noFill/>
            <a:ln w="0">
              <a:noFill/>
            </a:ln>
          </p:spPr>
        </p:pic>
      </p:grpSp>
      <p:sp>
        <p:nvSpPr>
          <p:cNvPr id="22" name="PlaceHolder 1"/>
          <p:cNvSpPr>
            <a:spLocks noGrp="1"/>
          </p:cNvSpPr>
          <p:nvPr>
            <p:ph type="title"/>
          </p:nvPr>
        </p:nvSpPr>
        <p:spPr>
          <a:xfrm>
            <a:off x="228600" y="3773880"/>
            <a:ext cx="3719520" cy="1171080"/>
          </a:xfrm>
          <a:prstGeom prst="rect">
            <a:avLst/>
          </a:prstGeom>
          <a:noFill/>
          <a:ln w="0">
            <a:noFill/>
          </a:ln>
        </p:spPr>
        <p:txBody>
          <a:bodyPr lIns="91440" tIns="91440" rIns="91440" bIns="91440" anchor="b">
            <a:noAutofit/>
          </a:bodyPr>
          <a:lstStyle/>
          <a:p>
            <a:pPr indent="0">
              <a:buNone/>
            </a:pPr>
            <a:r>
              <a:rPr lang="fr-FR" sz="1800" b="0" u="none" strike="noStrike">
                <a:solidFill>
                  <a:schemeClr val="dk1"/>
                </a:solidFill>
                <a:effectLst/>
                <a:uFillTx/>
                <a:latin typeface="Arial"/>
              </a:rPr>
              <a:t>Click to edit the title text format</a:t>
            </a:r>
          </a:p>
        </p:txBody>
      </p:sp>
      <p:sp>
        <p:nvSpPr>
          <p:cNvPr id="2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grpSp>
        <p:nvGrpSpPr>
          <p:cNvPr id="40" name="Google Shape;112;p18"/>
          <p:cNvGrpSpPr/>
          <p:nvPr/>
        </p:nvGrpSpPr>
        <p:grpSpPr>
          <a:xfrm>
            <a:off x="0" y="0"/>
            <a:ext cx="9143640" cy="5143320"/>
            <a:chOff x="0" y="0"/>
            <a:chExt cx="9143640" cy="5143320"/>
          </a:xfrm>
        </p:grpSpPr>
        <p:pic>
          <p:nvPicPr>
            <p:cNvPr id="41" name="Google Shape;113;p18"/>
            <p:cNvPicPr/>
            <p:nvPr/>
          </p:nvPicPr>
          <p:blipFill>
            <a:blip r:embed="rId2"/>
            <a:stretch/>
          </p:blipFill>
          <p:spPr>
            <a:xfrm>
              <a:off x="0" y="0"/>
              <a:ext cx="9143640" cy="5143320"/>
            </a:xfrm>
            <a:prstGeom prst="rect">
              <a:avLst/>
            </a:prstGeom>
            <a:noFill/>
            <a:ln w="0">
              <a:noFill/>
            </a:ln>
          </p:spPr>
        </p:pic>
        <p:pic>
          <p:nvPicPr>
            <p:cNvPr id="42" name="Google Shape;114;p18"/>
            <p:cNvPicPr/>
            <p:nvPr/>
          </p:nvPicPr>
          <p:blipFill>
            <a:blip r:embed="rId3">
              <a:alphaModFix amt="90000"/>
            </a:blip>
            <a:srcRect t="52463"/>
            <a:stretch/>
          </p:blipFill>
          <p:spPr>
            <a:xfrm>
              <a:off x="0" y="0"/>
              <a:ext cx="9143640" cy="2444400"/>
            </a:xfrm>
            <a:prstGeom prst="rect">
              <a:avLst/>
            </a:prstGeom>
            <a:noFill/>
            <a:ln w="0">
              <a:noFill/>
            </a:ln>
          </p:spPr>
        </p:pic>
      </p:grpSp>
      <p:sp>
        <p:nvSpPr>
          <p:cNvPr id="43" name="PlaceHolder 1"/>
          <p:cNvSpPr>
            <a:spLocks noGrp="1"/>
          </p:cNvSpPr>
          <p:nvPr>
            <p:ph type="title"/>
          </p:nvPr>
        </p:nvSpPr>
        <p:spPr>
          <a:xfrm>
            <a:off x="228600" y="4377240"/>
            <a:ext cx="8686440" cy="572400"/>
          </a:xfrm>
          <a:prstGeom prst="rect">
            <a:avLst/>
          </a:prstGeom>
          <a:noFill/>
          <a:ln w="0">
            <a:noFill/>
          </a:ln>
        </p:spPr>
        <p:txBody>
          <a:bodyPr lIns="91440" tIns="91440" rIns="91440" bIns="91440" anchor="b">
            <a:noAutofit/>
          </a:bodyPr>
          <a:lstStyle/>
          <a:p>
            <a:pPr indent="0">
              <a:buNone/>
            </a:pPr>
            <a:r>
              <a:rPr lang="fr-FR" sz="18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grpSp>
        <p:nvGrpSpPr>
          <p:cNvPr id="56" name="Google Shape;127;p21"/>
          <p:cNvGrpSpPr/>
          <p:nvPr/>
        </p:nvGrpSpPr>
        <p:grpSpPr>
          <a:xfrm>
            <a:off x="0" y="0"/>
            <a:ext cx="9143640" cy="5143320"/>
            <a:chOff x="0" y="0"/>
            <a:chExt cx="9143640" cy="5143320"/>
          </a:xfrm>
        </p:grpSpPr>
        <p:pic>
          <p:nvPicPr>
            <p:cNvPr id="57" name="Google Shape;128;p21"/>
            <p:cNvPicPr/>
            <p:nvPr/>
          </p:nvPicPr>
          <p:blipFill>
            <a:blip r:embed="rId2"/>
            <a:stretch/>
          </p:blipFill>
          <p:spPr>
            <a:xfrm>
              <a:off x="0" y="0"/>
              <a:ext cx="9143640" cy="5143320"/>
            </a:xfrm>
            <a:prstGeom prst="rect">
              <a:avLst/>
            </a:prstGeom>
            <a:noFill/>
            <a:ln w="0">
              <a:noFill/>
            </a:ln>
          </p:spPr>
        </p:pic>
        <p:pic>
          <p:nvPicPr>
            <p:cNvPr id="58" name="Google Shape;129;p21"/>
            <p:cNvPicPr/>
            <p:nvPr/>
          </p:nvPicPr>
          <p:blipFill>
            <a:blip r:embed="rId3">
              <a:alphaModFix amt="90000"/>
            </a:blip>
            <a:srcRect r="51336"/>
            <a:stretch/>
          </p:blipFill>
          <p:spPr>
            <a:xfrm flipH="1">
              <a:off x="3456720" y="0"/>
              <a:ext cx="4448880" cy="5143320"/>
            </a:xfrm>
            <a:prstGeom prst="rect">
              <a:avLst/>
            </a:prstGeom>
            <a:noFill/>
            <a:ln w="0">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grpSp>
        <p:nvGrpSpPr>
          <p:cNvPr id="59" name="Google Shape;131;p22"/>
          <p:cNvGrpSpPr/>
          <p:nvPr/>
        </p:nvGrpSpPr>
        <p:grpSpPr>
          <a:xfrm>
            <a:off x="0" y="0"/>
            <a:ext cx="9143640" cy="5143320"/>
            <a:chOff x="0" y="0"/>
            <a:chExt cx="9143640" cy="5143320"/>
          </a:xfrm>
        </p:grpSpPr>
        <p:pic>
          <p:nvPicPr>
            <p:cNvPr id="60" name="Google Shape;132;p22"/>
            <p:cNvPicPr/>
            <p:nvPr/>
          </p:nvPicPr>
          <p:blipFill>
            <a:blip r:embed="rId2"/>
            <a:stretch/>
          </p:blipFill>
          <p:spPr>
            <a:xfrm>
              <a:off x="0" y="0"/>
              <a:ext cx="9143640" cy="5143320"/>
            </a:xfrm>
            <a:prstGeom prst="rect">
              <a:avLst/>
            </a:prstGeom>
            <a:noFill/>
            <a:ln w="0">
              <a:noFill/>
            </a:ln>
          </p:spPr>
        </p:pic>
        <p:pic>
          <p:nvPicPr>
            <p:cNvPr id="61" name="Google Shape;133;p22"/>
            <p:cNvPicPr/>
            <p:nvPr/>
          </p:nvPicPr>
          <p:blipFill>
            <a:blip r:embed="rId3">
              <a:alphaModFix amt="90000"/>
            </a:blip>
            <a:srcRect t="41662"/>
            <a:stretch/>
          </p:blipFill>
          <p:spPr>
            <a:xfrm rot="10800000" flipH="1">
              <a:off x="0" y="802800"/>
              <a:ext cx="9143640" cy="2999880"/>
            </a:xfrm>
            <a:prstGeom prst="rect">
              <a:avLst/>
            </a:prstGeom>
            <a:noFill/>
            <a:ln w="0">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grpSp>
        <p:nvGrpSpPr>
          <p:cNvPr id="65" name="Google Shape;25;p5"/>
          <p:cNvGrpSpPr/>
          <p:nvPr/>
        </p:nvGrpSpPr>
        <p:grpSpPr>
          <a:xfrm>
            <a:off x="0" y="0"/>
            <a:ext cx="9143640" cy="5143320"/>
            <a:chOff x="0" y="0"/>
            <a:chExt cx="9143640" cy="5143320"/>
          </a:xfrm>
        </p:grpSpPr>
        <p:pic>
          <p:nvPicPr>
            <p:cNvPr id="66" name="Google Shape;26;p5"/>
            <p:cNvPicPr/>
            <p:nvPr/>
          </p:nvPicPr>
          <p:blipFill>
            <a:blip r:embed="rId2"/>
            <a:stretch/>
          </p:blipFill>
          <p:spPr>
            <a:xfrm>
              <a:off x="0" y="0"/>
              <a:ext cx="9143640" cy="5143320"/>
            </a:xfrm>
            <a:prstGeom prst="rect">
              <a:avLst/>
            </a:prstGeom>
            <a:noFill/>
            <a:ln w="0">
              <a:noFill/>
            </a:ln>
          </p:spPr>
        </p:pic>
        <p:pic>
          <p:nvPicPr>
            <p:cNvPr id="67" name="Google Shape;27;p5"/>
            <p:cNvPicPr/>
            <p:nvPr/>
          </p:nvPicPr>
          <p:blipFill>
            <a:blip r:embed="rId3">
              <a:alphaModFix amt="90000"/>
            </a:blip>
            <a:srcRect t="11611" b="33973"/>
            <a:stretch/>
          </p:blipFill>
          <p:spPr>
            <a:xfrm>
              <a:off x="0" y="2344680"/>
              <a:ext cx="9143640" cy="2798280"/>
            </a:xfrm>
            <a:prstGeom prst="rect">
              <a:avLst/>
            </a:prstGeom>
            <a:noFill/>
            <a:ln w="0">
              <a:noFill/>
            </a:ln>
          </p:spPr>
        </p:pic>
      </p:grpSp>
      <p:sp>
        <p:nvSpPr>
          <p:cNvPr id="68" name="PlaceHolder 1"/>
          <p:cNvSpPr>
            <a:spLocks noGrp="1"/>
          </p:cNvSpPr>
          <p:nvPr>
            <p:ph type="title"/>
          </p:nvPr>
        </p:nvSpPr>
        <p:spPr>
          <a:xfrm>
            <a:off x="228600" y="210240"/>
            <a:ext cx="6066000" cy="2134080"/>
          </a:xfrm>
          <a:prstGeom prst="rect">
            <a:avLst/>
          </a:prstGeom>
          <a:noFill/>
          <a:ln w="0">
            <a:noFill/>
          </a:ln>
        </p:spPr>
        <p:txBody>
          <a:bodyPr lIns="91440" tIns="91440" rIns="91440" bIns="91440" anchor="t">
            <a:noAutofit/>
          </a:bodyPr>
          <a:lstStyle/>
          <a:p>
            <a:pPr indent="0">
              <a:buNone/>
            </a:pPr>
            <a:r>
              <a:rPr lang="fr-FR" sz="18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grpSp>
        <p:nvGrpSpPr>
          <p:cNvPr id="69" name="Google Shape;32;p6"/>
          <p:cNvGrpSpPr/>
          <p:nvPr/>
        </p:nvGrpSpPr>
        <p:grpSpPr>
          <a:xfrm>
            <a:off x="0" y="0"/>
            <a:ext cx="9144000" cy="5143320"/>
            <a:chOff x="0" y="0"/>
            <a:chExt cx="9144000" cy="5143320"/>
          </a:xfrm>
        </p:grpSpPr>
        <p:pic>
          <p:nvPicPr>
            <p:cNvPr id="70" name="Google Shape;33;p6"/>
            <p:cNvPicPr/>
            <p:nvPr/>
          </p:nvPicPr>
          <p:blipFill>
            <a:blip r:embed="rId2"/>
            <a:stretch/>
          </p:blipFill>
          <p:spPr>
            <a:xfrm>
              <a:off x="0" y="0"/>
              <a:ext cx="9143640" cy="5143320"/>
            </a:xfrm>
            <a:prstGeom prst="rect">
              <a:avLst/>
            </a:prstGeom>
            <a:noFill/>
            <a:ln w="0">
              <a:noFill/>
            </a:ln>
          </p:spPr>
        </p:pic>
        <p:pic>
          <p:nvPicPr>
            <p:cNvPr id="71" name="Google Shape;34;p6"/>
            <p:cNvPicPr/>
            <p:nvPr/>
          </p:nvPicPr>
          <p:blipFill>
            <a:blip r:embed="rId3">
              <a:alphaModFix amt="90000"/>
            </a:blip>
            <a:srcRect b="35334"/>
            <a:stretch/>
          </p:blipFill>
          <p:spPr>
            <a:xfrm flipH="1">
              <a:off x="360" y="1817640"/>
              <a:ext cx="9143640" cy="3325680"/>
            </a:xfrm>
            <a:prstGeom prst="rect">
              <a:avLst/>
            </a:prstGeom>
            <a:noFill/>
            <a:ln w="0">
              <a:noFill/>
            </a:ln>
          </p:spPr>
        </p:pic>
      </p:grpSp>
      <p:sp>
        <p:nvSpPr>
          <p:cNvPr id="72" name="PlaceHolder 1"/>
          <p:cNvSpPr>
            <a:spLocks noGrp="1"/>
          </p:cNvSpPr>
          <p:nvPr>
            <p:ph type="title"/>
          </p:nvPr>
        </p:nvSpPr>
        <p:spPr>
          <a:xfrm>
            <a:off x="228600" y="3776400"/>
            <a:ext cx="8686440" cy="1170000"/>
          </a:xfrm>
          <a:prstGeom prst="rect">
            <a:avLst/>
          </a:prstGeom>
          <a:noFill/>
          <a:ln w="0">
            <a:noFill/>
          </a:ln>
        </p:spPr>
        <p:txBody>
          <a:bodyPr lIns="91440" tIns="91440" rIns="91440" bIns="91440" anchor="b">
            <a:noAutofit/>
          </a:bodyPr>
          <a:lstStyle/>
          <a:p>
            <a:pPr indent="0">
              <a:buNone/>
            </a:pPr>
            <a:r>
              <a:rPr lang="fr-FR" sz="18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513774" y="8950"/>
            <a:ext cx="2200619" cy="341730"/>
          </a:xfrm>
          <a:prstGeom prst="rect">
            <a:avLst/>
          </a:prstGeom>
          <a:noFill/>
          <a:ln w="0">
            <a:noFill/>
          </a:ln>
        </p:spPr>
        <p:txBody>
          <a:bodyPr lIns="91440" tIns="91440" rIns="91440" bIns="91440" anchor="t">
            <a:noAutofit/>
          </a:bodyPr>
          <a:lstStyle/>
          <a:p>
            <a:pPr indent="0">
              <a:lnSpc>
                <a:spcPct val="100000"/>
              </a:lnSpc>
              <a:buNone/>
              <a:tabLst>
                <a:tab pos="0" algn="l"/>
              </a:tabLst>
            </a:pPr>
            <a:r>
              <a:rPr lang="vi-VN" sz="1050" b="1" u="none" strike="noStrike" dirty="0">
                <a:solidFill>
                  <a:schemeClr val="dk1"/>
                </a:solidFill>
                <a:effectLst/>
                <a:uFillTx/>
                <a:latin typeface="Arial"/>
              </a:rPr>
              <a:t>TRƯỜNG ĐẠI HỌC TRÀ VINH</a:t>
            </a:r>
            <a:endParaRPr lang="fr-FR" sz="1050" b="1" u="none" strike="noStrike" dirty="0">
              <a:solidFill>
                <a:schemeClr val="dk1"/>
              </a:solidFill>
              <a:effectLst/>
              <a:uFillTx/>
              <a:latin typeface="Arial"/>
            </a:endParaRPr>
          </a:p>
        </p:txBody>
      </p:sp>
      <p:sp>
        <p:nvSpPr>
          <p:cNvPr id="88" name="PlaceHolder 2"/>
          <p:cNvSpPr>
            <a:spLocks noGrp="1"/>
          </p:cNvSpPr>
          <p:nvPr>
            <p:ph type="subTitle"/>
          </p:nvPr>
        </p:nvSpPr>
        <p:spPr>
          <a:xfrm>
            <a:off x="3472366" y="4261252"/>
            <a:ext cx="2199267" cy="626978"/>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vi-VN" sz="1400" dirty="0">
                <a:solidFill>
                  <a:srgbClr val="FFFFFF"/>
                </a:solidFill>
                <a:latin typeface="OpenSymbol"/>
              </a:rPr>
              <a:t>GIẢNG VIÊN HƯỚNG DẪN </a:t>
            </a:r>
          </a:p>
          <a:p>
            <a:pPr indent="0" algn="ctr">
              <a:lnSpc>
                <a:spcPct val="100000"/>
              </a:lnSpc>
              <a:buNone/>
              <a:tabLst>
                <a:tab pos="0" algn="l"/>
              </a:tabLst>
            </a:pPr>
            <a:r>
              <a:rPr lang="vi-VN" sz="1400" dirty="0">
                <a:solidFill>
                  <a:srgbClr val="FFFFFF"/>
                </a:solidFill>
                <a:latin typeface="OpenSymbol"/>
              </a:rPr>
              <a:t>ThS.Phan Thị Phương Nam</a:t>
            </a:r>
          </a:p>
        </p:txBody>
      </p:sp>
      <p:cxnSp>
        <p:nvCxnSpPr>
          <p:cNvPr id="89" name="Google Shape;152;p27"/>
          <p:cNvCxnSpPr>
            <a:cxnSpLocks/>
          </p:cNvCxnSpPr>
          <p:nvPr/>
        </p:nvCxnSpPr>
        <p:spPr>
          <a:xfrm flipV="1">
            <a:off x="4572000" y="-1079500"/>
            <a:ext cx="12437" cy="4842580"/>
          </a:xfrm>
          <a:prstGeom prst="straightConnector1">
            <a:avLst/>
          </a:prstGeom>
          <a:ln w="9525">
            <a:solidFill>
              <a:srgbClr val="EFEFEF"/>
            </a:solidFill>
            <a:prstDash val="dot"/>
            <a:round/>
            <a:headEnd type="oval" w="med" len="med"/>
          </a:ln>
        </p:spPr>
      </p:cxnSp>
      <p:pic>
        <p:nvPicPr>
          <p:cNvPr id="1026" name="Picture 2">
            <a:extLst>
              <a:ext uri="{FF2B5EF4-FFF2-40B4-BE49-F238E27FC236}">
                <a16:creationId xmlns:a16="http://schemas.microsoft.com/office/drawing/2014/main" id="{CBC51C38-2201-063A-C4EB-FD97C5CBED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 y="75742"/>
            <a:ext cx="458355" cy="4583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C404D2-FFAA-9E12-80C2-2E4FA5FBF384}"/>
              </a:ext>
            </a:extLst>
          </p:cNvPr>
          <p:cNvSpPr txBox="1"/>
          <p:nvPr/>
        </p:nvSpPr>
        <p:spPr>
          <a:xfrm>
            <a:off x="489744" y="54492"/>
            <a:ext cx="114300" cy="461665"/>
          </a:xfrm>
          <a:prstGeom prst="rect">
            <a:avLst/>
          </a:prstGeom>
          <a:noFill/>
        </p:spPr>
        <p:txBody>
          <a:bodyPr wrap="square" rtlCol="0">
            <a:spAutoFit/>
          </a:bodyPr>
          <a:lstStyle/>
          <a:p>
            <a:pPr algn="ctr"/>
            <a:r>
              <a:rPr lang="vi-VN" sz="2400" b="1" dirty="0"/>
              <a:t>|</a:t>
            </a:r>
            <a:endParaRPr lang="en-US" sz="2400" b="1" dirty="0"/>
          </a:p>
        </p:txBody>
      </p:sp>
      <p:sp>
        <p:nvSpPr>
          <p:cNvPr id="9" name="PlaceHolder 1">
            <a:extLst>
              <a:ext uri="{FF2B5EF4-FFF2-40B4-BE49-F238E27FC236}">
                <a16:creationId xmlns:a16="http://schemas.microsoft.com/office/drawing/2014/main" id="{5063618B-50B1-C1A8-0405-3A387E114764}"/>
              </a:ext>
            </a:extLst>
          </p:cNvPr>
          <p:cNvSpPr txBox="1">
            <a:spLocks/>
          </p:cNvSpPr>
          <p:nvPr/>
        </p:nvSpPr>
        <p:spPr>
          <a:xfrm>
            <a:off x="532337" y="161269"/>
            <a:ext cx="2703439" cy="34173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vi-VN" sz="1200" b="1" dirty="0">
                <a:solidFill>
                  <a:schemeClr val="dk1"/>
                </a:solidFill>
                <a:latin typeface="Arial"/>
              </a:rPr>
              <a:t>KHOA KỸ THUẬT CÔNG NGHỆ THÔNG TIN</a:t>
            </a:r>
            <a:endParaRPr lang="fr-FR" sz="1200" b="1" dirty="0">
              <a:solidFill>
                <a:schemeClr val="dk1"/>
              </a:solidFill>
              <a:latin typeface="Arial"/>
            </a:endParaRPr>
          </a:p>
        </p:txBody>
      </p:sp>
      <p:sp>
        <p:nvSpPr>
          <p:cNvPr id="10" name="TextBox 9">
            <a:extLst>
              <a:ext uri="{FF2B5EF4-FFF2-40B4-BE49-F238E27FC236}">
                <a16:creationId xmlns:a16="http://schemas.microsoft.com/office/drawing/2014/main" id="{FC7327FD-B4C7-33E9-1E18-B0D0CE36DB33}"/>
              </a:ext>
            </a:extLst>
          </p:cNvPr>
          <p:cNvSpPr txBox="1"/>
          <p:nvPr/>
        </p:nvSpPr>
        <p:spPr>
          <a:xfrm>
            <a:off x="847204" y="2331126"/>
            <a:ext cx="3519055" cy="707886"/>
          </a:xfrm>
          <a:prstGeom prst="rect">
            <a:avLst/>
          </a:prstGeom>
          <a:noFill/>
        </p:spPr>
        <p:txBody>
          <a:bodyPr wrap="square" rtlCol="0">
            <a:spAutoFit/>
          </a:bodyPr>
          <a:lstStyle/>
          <a:p>
            <a:r>
              <a:rPr lang="vi-VN" sz="2000" dirty="0"/>
              <a:t>TÌM HIỂU VỀ BLOCKCHAIN CƠ BẢN &amp; VÍ TIỀN ĐIỆN TỬ</a:t>
            </a:r>
            <a:endParaRPr lang="en-US" sz="2000" dirty="0"/>
          </a:p>
        </p:txBody>
      </p:sp>
      <p:sp>
        <p:nvSpPr>
          <p:cNvPr id="14" name="TextBox 13">
            <a:extLst>
              <a:ext uri="{FF2B5EF4-FFF2-40B4-BE49-F238E27FC236}">
                <a16:creationId xmlns:a16="http://schemas.microsoft.com/office/drawing/2014/main" id="{C24A7ACE-733B-EB63-2C68-722B81BAAB87}"/>
              </a:ext>
            </a:extLst>
          </p:cNvPr>
          <p:cNvSpPr txBox="1"/>
          <p:nvPr/>
        </p:nvSpPr>
        <p:spPr>
          <a:xfrm>
            <a:off x="4793292" y="2385061"/>
            <a:ext cx="4694239" cy="584775"/>
          </a:xfrm>
          <a:prstGeom prst="rect">
            <a:avLst/>
          </a:prstGeom>
          <a:noFill/>
        </p:spPr>
        <p:txBody>
          <a:bodyPr wrap="square" rtlCol="0">
            <a:spAutoFit/>
          </a:bodyPr>
          <a:lstStyle/>
          <a:p>
            <a:r>
              <a:rPr lang="vi-VN" sz="1600" dirty="0"/>
              <a:t>Sinh Viên thực hiện</a:t>
            </a:r>
          </a:p>
          <a:p>
            <a:r>
              <a:rPr lang="vi-VN" sz="1600" dirty="0"/>
              <a:t>Kiều Tấn Phước -110122144 - DA22TTB</a:t>
            </a:r>
          </a:p>
        </p:txBody>
      </p:sp>
      <p:pic>
        <p:nvPicPr>
          <p:cNvPr id="20" name="Picture 19">
            <a:extLst>
              <a:ext uri="{FF2B5EF4-FFF2-40B4-BE49-F238E27FC236}">
                <a16:creationId xmlns:a16="http://schemas.microsoft.com/office/drawing/2014/main" id="{5DEF244E-5514-5355-C5B7-9CD16652E26C}"/>
              </a:ext>
            </a:extLst>
          </p:cNvPr>
          <p:cNvPicPr>
            <a:picLocks noChangeAspect="1"/>
          </p:cNvPicPr>
          <p:nvPr/>
        </p:nvPicPr>
        <p:blipFill>
          <a:blip r:embed="rId3" cstate="print">
            <a:extLst>
              <a:ext uri="{28A0092B-C50C-407E-A947-70E740481C1C}">
                <a14:useLocalDpi xmlns:a14="http://schemas.microsoft.com/office/drawing/2010/main" val="0"/>
              </a:ext>
            </a:extLst>
          </a:blip>
          <a:srcRect l="30611" r="13402"/>
          <a:stretch>
            <a:fillRect/>
          </a:stretch>
        </p:blipFill>
        <p:spPr>
          <a:xfrm>
            <a:off x="4592144" y="210451"/>
            <a:ext cx="1031779" cy="1842877"/>
          </a:xfrm>
          <a:prstGeom prst="rect">
            <a:avLst/>
          </a:prstGeom>
        </p:spPr>
      </p:pic>
      <p:pic>
        <p:nvPicPr>
          <p:cNvPr id="22" name="Picture 21">
            <a:extLst>
              <a:ext uri="{FF2B5EF4-FFF2-40B4-BE49-F238E27FC236}">
                <a16:creationId xmlns:a16="http://schemas.microsoft.com/office/drawing/2014/main" id="{0836FBF4-D1BB-332E-4D69-98483E26FE2F}"/>
              </a:ext>
            </a:extLst>
          </p:cNvPr>
          <p:cNvPicPr>
            <a:picLocks noChangeAspect="1"/>
          </p:cNvPicPr>
          <p:nvPr/>
        </p:nvPicPr>
        <p:blipFill>
          <a:blip r:embed="rId4" cstate="print">
            <a:extLst>
              <a:ext uri="{28A0092B-C50C-407E-A947-70E740481C1C}">
                <a14:useLocalDpi xmlns:a14="http://schemas.microsoft.com/office/drawing/2010/main" val="0"/>
              </a:ext>
            </a:extLst>
          </a:blip>
          <a:srcRect r="33368"/>
          <a:stretch>
            <a:fillRect/>
          </a:stretch>
        </p:blipFill>
        <p:spPr>
          <a:xfrm>
            <a:off x="3632030" y="449579"/>
            <a:ext cx="939738" cy="1410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1861-C06D-4326-412E-804749DB2951}"/>
            </a:ext>
          </a:extLst>
        </p:cNvPr>
        <p:cNvGrpSpPr/>
        <p:nvPr/>
      </p:nvGrpSpPr>
      <p:grpSpPr>
        <a:xfrm>
          <a:off x="0" y="0"/>
          <a:ext cx="0" cy="0"/>
          <a:chOff x="0" y="0"/>
          <a:chExt cx="0" cy="0"/>
        </a:xfrm>
      </p:grpSpPr>
      <p:sp>
        <p:nvSpPr>
          <p:cNvPr id="99" name="PlaceHolder 1">
            <a:extLst>
              <a:ext uri="{FF2B5EF4-FFF2-40B4-BE49-F238E27FC236}">
                <a16:creationId xmlns:a16="http://schemas.microsoft.com/office/drawing/2014/main" id="{2A096C0F-F380-9353-4625-0724DB9FB9C1}"/>
              </a:ext>
            </a:extLst>
          </p:cNvPr>
          <p:cNvSpPr>
            <a:spLocks noGrp="1"/>
          </p:cNvSpPr>
          <p:nvPr>
            <p:ph type="title"/>
          </p:nvPr>
        </p:nvSpPr>
        <p:spPr>
          <a:xfrm>
            <a:off x="3348990" y="182880"/>
            <a:ext cx="2446020" cy="52356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vi-VN" sz="1800" b="1" u="none" strike="noStrike" dirty="0">
                <a:solidFill>
                  <a:schemeClr val="dk1"/>
                </a:solidFill>
                <a:effectLst/>
                <a:uFillTx/>
                <a:latin typeface="Arial"/>
              </a:rPr>
              <a:t>CƠ SỞ LÝ THUYẾT</a:t>
            </a:r>
            <a:endParaRPr lang="fr-FR" sz="1800" b="1" u="none" strike="noStrike" dirty="0">
              <a:solidFill>
                <a:schemeClr val="dk1"/>
              </a:solidFill>
              <a:effectLst/>
              <a:uFillTx/>
              <a:latin typeface="Arial"/>
            </a:endParaRPr>
          </a:p>
        </p:txBody>
      </p:sp>
      <p:sp>
        <p:nvSpPr>
          <p:cNvPr id="100" name="PlaceHolder 2">
            <a:extLst>
              <a:ext uri="{FF2B5EF4-FFF2-40B4-BE49-F238E27FC236}">
                <a16:creationId xmlns:a16="http://schemas.microsoft.com/office/drawing/2014/main" id="{D690C302-0DC5-FCFF-9E47-172D5894B5CE}"/>
              </a:ext>
            </a:extLst>
          </p:cNvPr>
          <p:cNvSpPr>
            <a:spLocks noGrp="1"/>
          </p:cNvSpPr>
          <p:nvPr>
            <p:ph type="subTitle"/>
          </p:nvPr>
        </p:nvSpPr>
        <p:spPr>
          <a:xfrm>
            <a:off x="290014" y="873808"/>
            <a:ext cx="3585301" cy="523560"/>
          </a:xfrm>
          <a:prstGeom prst="rect">
            <a:avLst/>
          </a:prstGeom>
          <a:noFill/>
          <a:ln w="0">
            <a:noFill/>
          </a:ln>
        </p:spPr>
        <p:txBody>
          <a:bodyPr lIns="91440" tIns="91440" rIns="91440" bIns="91440" anchor="b">
            <a:noAutofit/>
          </a:bodyPr>
          <a:lstStyle/>
          <a:p>
            <a:pPr>
              <a:lnSpc>
                <a:spcPct val="150000"/>
              </a:lnSpc>
              <a:tabLst>
                <a:tab pos="0" algn="l"/>
              </a:tabLst>
            </a:pPr>
            <a:r>
              <a:rPr lang="vi-VN" sz="1400" b="1" dirty="0"/>
              <a:t>Mạng ngang hàng Peer to Peer  (P2P)</a:t>
            </a:r>
          </a:p>
        </p:txBody>
      </p:sp>
      <p:sp>
        <p:nvSpPr>
          <p:cNvPr id="3" name="TextBox 2">
            <a:extLst>
              <a:ext uri="{FF2B5EF4-FFF2-40B4-BE49-F238E27FC236}">
                <a16:creationId xmlns:a16="http://schemas.microsoft.com/office/drawing/2014/main" id="{E53ECF16-3706-502B-BB4F-E004BE837CC2}"/>
              </a:ext>
            </a:extLst>
          </p:cNvPr>
          <p:cNvSpPr txBox="1"/>
          <p:nvPr/>
        </p:nvSpPr>
        <p:spPr>
          <a:xfrm>
            <a:off x="664028" y="2567259"/>
            <a:ext cx="7815943" cy="1754326"/>
          </a:xfrm>
          <a:prstGeom prst="rect">
            <a:avLst/>
          </a:prstGeom>
          <a:noFill/>
        </p:spPr>
        <p:txBody>
          <a:bodyPr wrap="square">
            <a:spAutoFit/>
          </a:bodyPr>
          <a:lstStyle/>
          <a:p>
            <a:r>
              <a:rPr lang="vi-VN" b="1" dirty="0"/>
              <a:t>Mô hình Client-Server (Truyền thống):</a:t>
            </a:r>
            <a:r>
              <a:rPr lang="vi-VN" dirty="0"/>
              <a:t> Trong các hệ thống truyền thống, mọi hoạt động đều phụ thuộc vào một máy chủ trung tâm (Server). Các máy con (Client) chỉ gửi yêu cầu và chờ máy chủ xử lý. Điều này tạo ra một </a:t>
            </a:r>
            <a:r>
              <a:rPr lang="vi-VN" b="1" dirty="0"/>
              <a:t>"điểm yếu tập trung" (Single Point of Failure)</a:t>
            </a:r>
            <a:r>
              <a:rPr lang="vi-VN" dirty="0"/>
              <a:t>: nếu máy chủ bị tấn công hoặc gặp sự cố, toàn bộ hệ thống sẽ ngưng trệ và dữ liệu có nguy cơ bị mất mát</a:t>
            </a:r>
            <a:endParaRPr lang="en-US" dirty="0"/>
          </a:p>
        </p:txBody>
      </p:sp>
      <p:sp>
        <p:nvSpPr>
          <p:cNvPr id="4" name="TextBox 3">
            <a:extLst>
              <a:ext uri="{FF2B5EF4-FFF2-40B4-BE49-F238E27FC236}">
                <a16:creationId xmlns:a16="http://schemas.microsoft.com/office/drawing/2014/main" id="{45CEC8ED-54D9-4855-62B5-F4515C021719}"/>
              </a:ext>
            </a:extLst>
          </p:cNvPr>
          <p:cNvSpPr txBox="1"/>
          <p:nvPr/>
        </p:nvSpPr>
        <p:spPr>
          <a:xfrm>
            <a:off x="290014" y="1397368"/>
            <a:ext cx="5154750" cy="646331"/>
          </a:xfrm>
          <a:prstGeom prst="rect">
            <a:avLst/>
          </a:prstGeom>
          <a:noFill/>
        </p:spPr>
        <p:txBody>
          <a:bodyPr wrap="square" rtlCol="0">
            <a:spAutoFit/>
          </a:bodyPr>
          <a:lstStyle/>
          <a:p>
            <a:r>
              <a:rPr lang="vi-VN" b="1" dirty="0"/>
              <a:t>So sánh mạng Client-Server (truyền thống) và Mạng ngang hàng Peer to Peer (P2P)</a:t>
            </a:r>
            <a:endParaRPr lang="en-US" b="1" dirty="0"/>
          </a:p>
        </p:txBody>
      </p:sp>
    </p:spTree>
    <p:extLst>
      <p:ext uri="{BB962C8B-B14F-4D97-AF65-F5344CB8AC3E}">
        <p14:creationId xmlns:p14="http://schemas.microsoft.com/office/powerpoint/2010/main" val="178340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4FF96-BDDB-E524-6E8B-2C663393F2AA}"/>
            </a:ext>
          </a:extLst>
        </p:cNvPr>
        <p:cNvGrpSpPr/>
        <p:nvPr/>
      </p:nvGrpSpPr>
      <p:grpSpPr>
        <a:xfrm>
          <a:off x="0" y="0"/>
          <a:ext cx="0" cy="0"/>
          <a:chOff x="0" y="0"/>
          <a:chExt cx="0" cy="0"/>
        </a:xfrm>
      </p:grpSpPr>
      <p:sp>
        <p:nvSpPr>
          <p:cNvPr id="99" name="PlaceHolder 1">
            <a:extLst>
              <a:ext uri="{FF2B5EF4-FFF2-40B4-BE49-F238E27FC236}">
                <a16:creationId xmlns:a16="http://schemas.microsoft.com/office/drawing/2014/main" id="{54D12A44-D839-58EF-A6C4-831E360BCED4}"/>
              </a:ext>
            </a:extLst>
          </p:cNvPr>
          <p:cNvSpPr>
            <a:spLocks noGrp="1"/>
          </p:cNvSpPr>
          <p:nvPr>
            <p:ph type="title"/>
          </p:nvPr>
        </p:nvSpPr>
        <p:spPr>
          <a:xfrm>
            <a:off x="3348990" y="182880"/>
            <a:ext cx="2446020" cy="52356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vi-VN" sz="1800" b="1" u="none" strike="noStrike" dirty="0">
                <a:solidFill>
                  <a:schemeClr val="dk1"/>
                </a:solidFill>
                <a:effectLst/>
                <a:uFillTx/>
                <a:latin typeface="Arial"/>
              </a:rPr>
              <a:t>CƠ SỞ LÝ THUYẾT</a:t>
            </a:r>
            <a:endParaRPr lang="fr-FR" sz="1800" b="1" u="none" strike="noStrike" dirty="0">
              <a:solidFill>
                <a:schemeClr val="dk1"/>
              </a:solidFill>
              <a:effectLst/>
              <a:uFillTx/>
              <a:latin typeface="Arial"/>
            </a:endParaRPr>
          </a:p>
        </p:txBody>
      </p:sp>
      <p:sp>
        <p:nvSpPr>
          <p:cNvPr id="100" name="PlaceHolder 2">
            <a:extLst>
              <a:ext uri="{FF2B5EF4-FFF2-40B4-BE49-F238E27FC236}">
                <a16:creationId xmlns:a16="http://schemas.microsoft.com/office/drawing/2014/main" id="{59793AC4-75CD-4431-F866-25C96B0C67FC}"/>
              </a:ext>
            </a:extLst>
          </p:cNvPr>
          <p:cNvSpPr>
            <a:spLocks noGrp="1"/>
          </p:cNvSpPr>
          <p:nvPr>
            <p:ph type="subTitle"/>
          </p:nvPr>
        </p:nvSpPr>
        <p:spPr>
          <a:xfrm>
            <a:off x="290014" y="873808"/>
            <a:ext cx="3585301" cy="523560"/>
          </a:xfrm>
          <a:prstGeom prst="rect">
            <a:avLst/>
          </a:prstGeom>
          <a:noFill/>
          <a:ln w="0">
            <a:noFill/>
          </a:ln>
        </p:spPr>
        <p:txBody>
          <a:bodyPr lIns="91440" tIns="91440" rIns="91440" bIns="91440" anchor="b">
            <a:noAutofit/>
          </a:bodyPr>
          <a:lstStyle/>
          <a:p>
            <a:pPr>
              <a:lnSpc>
                <a:spcPct val="150000"/>
              </a:lnSpc>
              <a:tabLst>
                <a:tab pos="0" algn="l"/>
              </a:tabLst>
            </a:pPr>
            <a:r>
              <a:rPr lang="vi-VN" sz="1400" b="1" dirty="0"/>
              <a:t>Mạng ngang hàng Peer to Peer  (P2P)</a:t>
            </a:r>
          </a:p>
        </p:txBody>
      </p:sp>
      <p:sp>
        <p:nvSpPr>
          <p:cNvPr id="3" name="TextBox 2">
            <a:extLst>
              <a:ext uri="{FF2B5EF4-FFF2-40B4-BE49-F238E27FC236}">
                <a16:creationId xmlns:a16="http://schemas.microsoft.com/office/drawing/2014/main" id="{3E031599-44BA-8C15-81EF-2BE4F19718F4}"/>
              </a:ext>
            </a:extLst>
          </p:cNvPr>
          <p:cNvSpPr txBox="1"/>
          <p:nvPr/>
        </p:nvSpPr>
        <p:spPr>
          <a:xfrm>
            <a:off x="664028" y="2567259"/>
            <a:ext cx="7815943" cy="1200329"/>
          </a:xfrm>
          <a:prstGeom prst="rect">
            <a:avLst/>
          </a:prstGeom>
          <a:noFill/>
        </p:spPr>
        <p:txBody>
          <a:bodyPr wrap="square">
            <a:spAutoFit/>
          </a:bodyPr>
          <a:lstStyle/>
          <a:p>
            <a:r>
              <a:rPr lang="vi-VN" b="1" dirty="0"/>
              <a:t>Mạng ngang hàng P2P (Trong Blockchain):</a:t>
            </a:r>
            <a:r>
              <a:rPr lang="vi-VN" dirty="0"/>
              <a:t> Ngược lại, Blockchain vận hành trên nền tảng mạng P2P, nơi không có máy chủ trung tâm nào cả. Tất cả các máy tính tham gia (gọi là Node) đều có quyền hạn và trách nhiệm </a:t>
            </a:r>
            <a:r>
              <a:rPr lang="vi-VN" b="1" dirty="0"/>
              <a:t>ngang hàng nhau</a:t>
            </a:r>
            <a:endParaRPr lang="en-US" dirty="0"/>
          </a:p>
        </p:txBody>
      </p:sp>
      <p:sp>
        <p:nvSpPr>
          <p:cNvPr id="4" name="TextBox 3">
            <a:extLst>
              <a:ext uri="{FF2B5EF4-FFF2-40B4-BE49-F238E27FC236}">
                <a16:creationId xmlns:a16="http://schemas.microsoft.com/office/drawing/2014/main" id="{B415ED44-B0F0-1D5B-524B-0C6546DE20B6}"/>
              </a:ext>
            </a:extLst>
          </p:cNvPr>
          <p:cNvSpPr txBox="1"/>
          <p:nvPr/>
        </p:nvSpPr>
        <p:spPr>
          <a:xfrm>
            <a:off x="290014" y="1397368"/>
            <a:ext cx="5154750" cy="646331"/>
          </a:xfrm>
          <a:prstGeom prst="rect">
            <a:avLst/>
          </a:prstGeom>
          <a:noFill/>
        </p:spPr>
        <p:txBody>
          <a:bodyPr wrap="square" rtlCol="0">
            <a:spAutoFit/>
          </a:bodyPr>
          <a:lstStyle/>
          <a:p>
            <a:r>
              <a:rPr lang="vi-VN" b="1" dirty="0"/>
              <a:t>So sánh mạng Client-Server (truyền thống) và Mạng ngang hàng Peer to Peer (P2P)</a:t>
            </a:r>
            <a:endParaRPr lang="en-US" b="1" dirty="0"/>
          </a:p>
        </p:txBody>
      </p:sp>
    </p:spTree>
    <p:extLst>
      <p:ext uri="{BB962C8B-B14F-4D97-AF65-F5344CB8AC3E}">
        <p14:creationId xmlns:p14="http://schemas.microsoft.com/office/powerpoint/2010/main" val="2737249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2FB15-AF38-82DF-B714-2D321C281D12}"/>
            </a:ext>
          </a:extLst>
        </p:cNvPr>
        <p:cNvGrpSpPr/>
        <p:nvPr/>
      </p:nvGrpSpPr>
      <p:grpSpPr>
        <a:xfrm>
          <a:off x="0" y="0"/>
          <a:ext cx="0" cy="0"/>
          <a:chOff x="0" y="0"/>
          <a:chExt cx="0" cy="0"/>
        </a:xfrm>
      </p:grpSpPr>
      <p:sp>
        <p:nvSpPr>
          <p:cNvPr id="99" name="PlaceHolder 1">
            <a:extLst>
              <a:ext uri="{FF2B5EF4-FFF2-40B4-BE49-F238E27FC236}">
                <a16:creationId xmlns:a16="http://schemas.microsoft.com/office/drawing/2014/main" id="{89203DD2-DCE9-ABC7-01FE-8E540ED1F972}"/>
              </a:ext>
            </a:extLst>
          </p:cNvPr>
          <p:cNvSpPr>
            <a:spLocks noGrp="1"/>
          </p:cNvSpPr>
          <p:nvPr>
            <p:ph type="title"/>
          </p:nvPr>
        </p:nvSpPr>
        <p:spPr>
          <a:xfrm>
            <a:off x="3348990" y="-56601"/>
            <a:ext cx="2446020" cy="52356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vi-VN" sz="1800" b="1" u="none" strike="noStrike" dirty="0">
                <a:solidFill>
                  <a:schemeClr val="dk1"/>
                </a:solidFill>
                <a:effectLst/>
                <a:uFillTx/>
                <a:latin typeface="Arial"/>
              </a:rPr>
              <a:t>CƠ SỞ LÝ THUYẾT</a:t>
            </a:r>
            <a:endParaRPr lang="fr-FR" sz="1800" b="1" u="none" strike="noStrike" dirty="0">
              <a:solidFill>
                <a:schemeClr val="dk1"/>
              </a:solidFill>
              <a:effectLst/>
              <a:uFillTx/>
              <a:latin typeface="Arial"/>
            </a:endParaRPr>
          </a:p>
        </p:txBody>
      </p:sp>
      <p:sp>
        <p:nvSpPr>
          <p:cNvPr id="100" name="PlaceHolder 2">
            <a:extLst>
              <a:ext uri="{FF2B5EF4-FFF2-40B4-BE49-F238E27FC236}">
                <a16:creationId xmlns:a16="http://schemas.microsoft.com/office/drawing/2014/main" id="{BB3E5584-4CDB-85B1-8243-BC650AA23FD0}"/>
              </a:ext>
            </a:extLst>
          </p:cNvPr>
          <p:cNvSpPr>
            <a:spLocks noGrp="1"/>
          </p:cNvSpPr>
          <p:nvPr>
            <p:ph type="subTitle"/>
          </p:nvPr>
        </p:nvSpPr>
        <p:spPr>
          <a:xfrm>
            <a:off x="315414" y="251344"/>
            <a:ext cx="3585301" cy="523560"/>
          </a:xfrm>
          <a:prstGeom prst="rect">
            <a:avLst/>
          </a:prstGeom>
          <a:noFill/>
          <a:ln w="0">
            <a:noFill/>
          </a:ln>
        </p:spPr>
        <p:txBody>
          <a:bodyPr lIns="91440" tIns="91440" rIns="91440" bIns="91440" anchor="b">
            <a:noAutofit/>
          </a:bodyPr>
          <a:lstStyle/>
          <a:p>
            <a:pPr>
              <a:lnSpc>
                <a:spcPct val="150000"/>
              </a:lnSpc>
              <a:tabLst>
                <a:tab pos="0" algn="l"/>
              </a:tabLst>
            </a:pPr>
            <a:r>
              <a:rPr lang="vi-VN" sz="1400" b="1" dirty="0"/>
              <a:t>Mạng ngang hàng Peer to Peer  (P2P)</a:t>
            </a:r>
          </a:p>
        </p:txBody>
      </p:sp>
      <p:sp>
        <p:nvSpPr>
          <p:cNvPr id="4" name="TextBox 3">
            <a:extLst>
              <a:ext uri="{FF2B5EF4-FFF2-40B4-BE49-F238E27FC236}">
                <a16:creationId xmlns:a16="http://schemas.microsoft.com/office/drawing/2014/main" id="{0DD724BA-6BB0-AA4F-C775-58F0A6424E2A}"/>
              </a:ext>
            </a:extLst>
          </p:cNvPr>
          <p:cNvSpPr txBox="1"/>
          <p:nvPr/>
        </p:nvSpPr>
        <p:spPr>
          <a:xfrm>
            <a:off x="315414" y="759683"/>
            <a:ext cx="5154750" cy="646331"/>
          </a:xfrm>
          <a:prstGeom prst="rect">
            <a:avLst/>
          </a:prstGeom>
          <a:noFill/>
        </p:spPr>
        <p:txBody>
          <a:bodyPr wrap="square" rtlCol="0">
            <a:spAutoFit/>
          </a:bodyPr>
          <a:lstStyle/>
          <a:p>
            <a:r>
              <a:rPr lang="vi-VN" b="1" dirty="0"/>
              <a:t>So sánh mạng Client-Server (truyền thống) và Mạng ngang hàng Peer to Peer (P2P)</a:t>
            </a:r>
            <a:endParaRPr lang="en-US" b="1" dirty="0"/>
          </a:p>
        </p:txBody>
      </p:sp>
      <p:sp>
        <p:nvSpPr>
          <p:cNvPr id="5" name="Rectangle 2">
            <a:extLst>
              <a:ext uri="{FF2B5EF4-FFF2-40B4-BE49-F238E27FC236}">
                <a16:creationId xmlns:a16="http://schemas.microsoft.com/office/drawing/2014/main" id="{A13AB2DE-F052-8063-1174-FC952F0DE5B9}"/>
              </a:ext>
            </a:extLst>
          </p:cNvPr>
          <p:cNvSpPr>
            <a:spLocks noChangeArrowheads="1"/>
          </p:cNvSpPr>
          <p:nvPr/>
        </p:nvSpPr>
        <p:spPr bwMode="auto">
          <a:xfrm>
            <a:off x="315414" y="1475836"/>
            <a:ext cx="82677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Vai </a:t>
            </a:r>
            <a:r>
              <a:rPr kumimoji="0" lang="en-US" altLang="en-US" sz="1800" b="1" i="0" u="none" strike="noStrike" cap="none" normalizeH="0" baseline="0" dirty="0" err="1">
                <a:ln>
                  <a:noFill/>
                </a:ln>
                <a:solidFill>
                  <a:schemeClr val="tx1"/>
                </a:solidFill>
                <a:effectLst/>
                <a:latin typeface="Arial" panose="020B0604020202020204" pitchFamily="34" charset="0"/>
              </a:rPr>
              <a:t>trò</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của</a:t>
            </a:r>
            <a:r>
              <a:rPr kumimoji="0" lang="en-US" altLang="en-US" sz="1800" b="1" i="0" u="none" strike="noStrike" cap="none" normalizeH="0" baseline="0" dirty="0">
                <a:ln>
                  <a:noFill/>
                </a:ln>
                <a:solidFill>
                  <a:schemeClr val="tx1"/>
                </a:solidFill>
                <a:effectLst/>
                <a:latin typeface="Arial" panose="020B0604020202020204" pitchFamily="34" charset="0"/>
              </a:rPr>
              <a:t> Node:</a:t>
            </a:r>
            <a:r>
              <a:rPr kumimoji="0" lang="en-US" altLang="en-US" sz="1800" b="0" i="0" u="none" strike="noStrike" cap="none" normalizeH="0" baseline="0" dirty="0">
                <a:ln>
                  <a:noFill/>
                </a:ln>
                <a:solidFill>
                  <a:schemeClr val="tx1"/>
                </a:solidFill>
                <a:effectLst/>
                <a:latin typeface="Arial" panose="020B0604020202020204" pitchFamily="34" charset="0"/>
              </a:rPr>
              <a:t> Trong Blockchain, </a:t>
            </a:r>
            <a:r>
              <a:rPr kumimoji="0" lang="en-US" altLang="en-US" sz="1800" b="0" i="0" u="none" strike="noStrike" cap="none" normalizeH="0" baseline="0" dirty="0" err="1">
                <a:ln>
                  <a:noFill/>
                </a:ln>
                <a:solidFill>
                  <a:schemeClr val="tx1"/>
                </a:solidFill>
                <a:effectLst/>
                <a:latin typeface="Arial" panose="020B0604020202020204" pitchFamily="34" charset="0"/>
              </a:rPr>
              <a:t>mỗi</a:t>
            </a:r>
            <a:r>
              <a:rPr kumimoji="0" lang="en-US" altLang="en-US" sz="1800" b="0" i="0" u="none" strike="noStrike" cap="none" normalizeH="0" baseline="0" dirty="0">
                <a:ln>
                  <a:noFill/>
                </a:ln>
                <a:solidFill>
                  <a:schemeClr val="tx1"/>
                </a:solidFill>
                <a:effectLst/>
                <a:latin typeface="Arial" panose="020B0604020202020204" pitchFamily="34" charset="0"/>
              </a:rPr>
              <a:t> Node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chỉ</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đơn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thuần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người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dùng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dịch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còn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đóng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vai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trò</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như</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một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người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cổng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độc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lập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Mỗi</a:t>
            </a:r>
            <a:r>
              <a:rPr kumimoji="0" lang="en-US" altLang="en-US" sz="1800" b="0" i="0" u="none" strike="noStrike" cap="none" normalizeH="0" baseline="0" dirty="0">
                <a:ln>
                  <a:noFill/>
                </a:ln>
                <a:solidFill>
                  <a:schemeClr val="tx1"/>
                </a:solidFill>
                <a:effectLst/>
                <a:latin typeface="Arial" panose="020B0604020202020204" pitchFamily="34" charset="0"/>
              </a:rPr>
              <a:t> Node </a:t>
            </a:r>
            <a:r>
              <a:rPr kumimoji="0" lang="en-US" altLang="en-US" sz="1800" b="0" i="0" u="none" strike="noStrike" cap="none" normalizeH="0" baseline="0" dirty="0" err="1">
                <a:ln>
                  <a:noFill/>
                </a:ln>
                <a:solidFill>
                  <a:schemeClr val="tx1"/>
                </a:solidFill>
                <a:effectLst/>
                <a:latin typeface="Arial" panose="020B0604020202020204" pitchFamily="34" charset="0"/>
              </a:rPr>
              <a:t>tự</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lưu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một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bản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sao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đầy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đủ</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toàn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bộ</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lịch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Blockchain (</a:t>
            </a:r>
            <a:r>
              <a:rPr kumimoji="0" lang="en-US" altLang="en-US" sz="1800" b="0" i="0" u="none" strike="noStrike" cap="none" normalizeH="0" baseline="0" dirty="0" err="1">
                <a:ln>
                  <a:noFill/>
                </a:ln>
                <a:solidFill>
                  <a:schemeClr val="tx1"/>
                </a:solidFill>
                <a:effectLst/>
                <a:latin typeface="Arial" panose="020B0604020202020204" pitchFamily="34" charset="0"/>
              </a:rPr>
              <a:t>Sổ</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phân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tán</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Tính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bền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vững</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Nhờ</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kiến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trúc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này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loại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bỏ</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rủi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từ</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điểm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lỗi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tập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trung</a:t>
            </a:r>
            <a:r>
              <a:rPr kumimoji="0" lang="en-US" altLang="en-US" sz="1800" b="0" i="0" u="none" strike="noStrike" cap="none" normalizeH="0" baseline="0" dirty="0">
                <a:ln>
                  <a:noFill/>
                </a:ln>
                <a:solidFill>
                  <a:schemeClr val="tx1"/>
                </a:solidFill>
                <a:effectLst/>
                <a:latin typeface="Arial" panose="020B0604020202020204" pitchFamily="34" charset="0"/>
              </a:rPr>
              <a:t>. Ngay </a:t>
            </a:r>
            <a:r>
              <a:rPr kumimoji="0" lang="en-US" altLang="en-US" sz="1800" b="0" i="0" u="none" strike="noStrike" cap="none" normalizeH="0" baseline="0" dirty="0" err="1">
                <a:ln>
                  <a:noFill/>
                </a:ln>
                <a:solidFill>
                  <a:schemeClr val="tx1"/>
                </a:solidFill>
                <a:effectLst/>
                <a:latin typeface="Arial" panose="020B0604020202020204" pitchFamily="34" charset="0"/>
              </a:rPr>
              <a:t>cả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90% </a:t>
            </a:r>
            <a:r>
              <a:rPr kumimoji="0" lang="en-US" altLang="en-US" sz="1800" b="0" i="0" u="none" strike="noStrike" cap="none" normalizeH="0" baseline="0" dirty="0" err="1">
                <a:ln>
                  <a:noFill/>
                </a:ln>
                <a:solidFill>
                  <a:schemeClr val="tx1"/>
                </a:solidFill>
                <a:effectLst/>
                <a:latin typeface="Arial" panose="020B0604020202020204" pitchFamily="34" charset="0"/>
              </a:rPr>
              <a:t>số</a:t>
            </a:r>
            <a:r>
              <a:rPr kumimoji="0" lang="en-US" altLang="en-US" sz="1800" b="0" i="0" u="none" strike="noStrike" cap="none" normalizeH="0" baseline="0" dirty="0">
                <a:ln>
                  <a:noFill/>
                </a:ln>
                <a:solidFill>
                  <a:schemeClr val="tx1"/>
                </a:solidFill>
                <a:effectLst/>
                <a:latin typeface="Arial" panose="020B0604020202020204" pitchFamily="34" charset="0"/>
              </a:rPr>
              <a:t> Node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mạng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bị</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sập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hoặc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mạng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vẫn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bảo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toàn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nguyên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vẹn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 10% </a:t>
            </a:r>
            <a:r>
              <a:rPr kumimoji="0" lang="en-US" altLang="en-US" sz="1800" b="0" i="0" u="none" strike="noStrike" cap="none" normalizeH="0" baseline="0" dirty="0" err="1">
                <a:ln>
                  <a:noFill/>
                </a:ln>
                <a:solidFill>
                  <a:schemeClr val="tx1"/>
                </a:solidFill>
                <a:effectLst/>
                <a:latin typeface="Arial" panose="020B0604020202020204" pitchFamily="34" charset="0"/>
              </a:rPr>
              <a:t>số</a:t>
            </a:r>
            <a:r>
              <a:rPr kumimoji="0" lang="en-US" altLang="en-US" sz="1800" b="0" i="0" u="none" strike="noStrike" cap="none" normalizeH="0" baseline="0" dirty="0">
                <a:ln>
                  <a:noFill/>
                </a:ln>
                <a:solidFill>
                  <a:schemeClr val="tx1"/>
                </a:solidFill>
                <a:effectLst/>
                <a:latin typeface="Arial" panose="020B0604020202020204" pitchFamily="34" charset="0"/>
              </a:rPr>
              <a:t> Node </a:t>
            </a:r>
            <a:r>
              <a:rPr kumimoji="0" lang="en-US" altLang="en-US" sz="1800" b="0" i="0" u="none" strike="noStrike" cap="none" normalizeH="0" baseline="0" dirty="0" err="1">
                <a:ln>
                  <a:noFill/>
                </a:ln>
                <a:solidFill>
                  <a:schemeClr val="tx1"/>
                </a:solidFill>
                <a:effectLst/>
                <a:latin typeface="Arial" panose="020B0604020202020204" pitchFamily="34" charset="0"/>
              </a:rPr>
              <a:t>còn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lại</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Cơ</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chế</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truyền</a:t>
            </a:r>
            <a:r>
              <a:rPr kumimoji="0" lang="en-US" altLang="en-US" sz="1800" b="1" i="0" u="none" strike="noStrike" cap="none" normalizeH="0" baseline="0" dirty="0">
                <a:ln>
                  <a:noFill/>
                </a:ln>
                <a:solidFill>
                  <a:schemeClr val="tx1"/>
                </a:solidFill>
                <a:effectLst/>
                <a:latin typeface="Arial" panose="020B0604020202020204" pitchFamily="34" charset="0"/>
              </a:rPr>
              <a:t> tin:</a:t>
            </a:r>
            <a:r>
              <a:rPr kumimoji="0" lang="en-US" altLang="en-US" sz="1800" b="0" i="0" u="none" strike="noStrike" cap="none" normalizeH="0" baseline="0" dirty="0">
                <a:ln>
                  <a:noFill/>
                </a:ln>
                <a:solidFill>
                  <a:schemeClr val="tx1"/>
                </a:solidFill>
                <a:effectLst/>
                <a:latin typeface="Arial" panose="020B0604020202020204" pitchFamily="34" charset="0"/>
              </a:rPr>
              <a:t> Khi </a:t>
            </a:r>
            <a:r>
              <a:rPr kumimoji="0" lang="en-US" altLang="en-US" sz="1800" b="0" i="0" u="none" strike="noStrike" cap="none" normalizeH="0" baseline="0" dirty="0" err="1">
                <a:ln>
                  <a:noFill/>
                </a:ln>
                <a:solidFill>
                  <a:schemeClr val="tx1"/>
                </a:solidFill>
                <a:effectLst/>
                <a:latin typeface="Arial" panose="020B0604020202020204" pitchFamily="34" charset="0"/>
              </a:rPr>
              <a:t>có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dịch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thông</a:t>
            </a:r>
            <a:r>
              <a:rPr kumimoji="0" lang="en-US" altLang="en-US" sz="1800" b="0" i="0" u="none" strike="noStrike" cap="none" normalizeH="0" baseline="0" dirty="0">
                <a:ln>
                  <a:noFill/>
                </a:ln>
                <a:solidFill>
                  <a:schemeClr val="tx1"/>
                </a:solidFill>
                <a:effectLst/>
                <a:latin typeface="Arial" panose="020B0604020202020204" pitchFamily="34" charset="0"/>
              </a:rPr>
              <a:t> tin </a:t>
            </a:r>
            <a:r>
              <a:rPr kumimoji="0" lang="en-US" altLang="en-US" sz="1800" b="0" i="0" u="none" strike="noStrike" cap="none" normalizeH="0" baseline="0" dirty="0" err="1">
                <a:ln>
                  <a:noFill/>
                </a:ln>
                <a:solidFill>
                  <a:schemeClr val="tx1"/>
                </a:solidFill>
                <a:effectLst/>
                <a:latin typeface="Arial" panose="020B0604020202020204" pitchFamily="34" charset="0"/>
              </a:rPr>
              <a:t>sẽ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lan </a:t>
            </a:r>
            <a:r>
              <a:rPr kumimoji="0" lang="en-US" altLang="en-US" sz="1800" b="0" i="0" u="none" strike="noStrike" cap="none" normalizeH="0" baseline="0" dirty="0" err="1">
                <a:ln>
                  <a:noFill/>
                </a:ln>
                <a:solidFill>
                  <a:schemeClr val="tx1"/>
                </a:solidFill>
                <a:effectLst/>
                <a:latin typeface="Arial" panose="020B0604020202020204" pitchFamily="34" charset="0"/>
              </a:rPr>
              <a:t>truyền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cực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nhanh</a:t>
            </a:r>
            <a:r>
              <a:rPr kumimoji="0" lang="en-US" altLang="en-US" sz="1800" b="0" i="0" u="none" strike="noStrike" cap="none" normalizeH="0" baseline="0" dirty="0">
                <a:ln>
                  <a:noFill/>
                </a:ln>
                <a:solidFill>
                  <a:schemeClr val="tx1"/>
                </a:solidFill>
                <a:effectLst/>
                <a:latin typeface="Arial" panose="020B0604020202020204" pitchFamily="34" charset="0"/>
              </a:rPr>
              <a:t> qua </a:t>
            </a:r>
            <a:r>
              <a:rPr kumimoji="0" lang="en-US" altLang="en-US" sz="1800" b="0" i="0" u="none" strike="noStrike" cap="none" normalizeH="0" baseline="0" dirty="0" err="1">
                <a:ln>
                  <a:noFill/>
                </a:ln>
                <a:solidFill>
                  <a:schemeClr val="tx1"/>
                </a:solidFill>
                <a:effectLst/>
                <a:latin typeface="Arial" panose="020B0604020202020204" pitchFamily="34" charset="0"/>
              </a:rPr>
              <a:t>giao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thức</a:t>
            </a:r>
            <a:r>
              <a:rPr kumimoji="0" lang="en-US" altLang="en-US" sz="1800" b="0" i="0" u="none" strike="noStrike" cap="none" normalizeH="0" baseline="0" dirty="0">
                <a:ln>
                  <a:noFill/>
                </a:ln>
                <a:solidFill>
                  <a:schemeClr val="tx1"/>
                </a:solidFill>
                <a:effectLst/>
                <a:latin typeface="Arial" panose="020B0604020202020204" pitchFamily="34" charset="0"/>
              </a:rPr>
              <a:t> "tin </a:t>
            </a:r>
            <a:r>
              <a:rPr kumimoji="0" lang="en-US" altLang="en-US" sz="1800" b="0" i="0" u="none" strike="noStrike" cap="none" normalizeH="0" baseline="0" dirty="0" err="1">
                <a:ln>
                  <a:noFill/>
                </a:ln>
                <a:solidFill>
                  <a:schemeClr val="tx1"/>
                </a:solidFill>
                <a:effectLst/>
                <a:latin typeface="Arial" panose="020B0604020202020204" pitchFamily="34" charset="0"/>
              </a:rPr>
              <a:t>đồn</a:t>
            </a:r>
            <a:r>
              <a:rPr kumimoji="0" lang="en-US" altLang="en-US" sz="1800" b="0" i="0" u="none" strike="noStrike" cap="none" normalizeH="0" baseline="0" dirty="0">
                <a:ln>
                  <a:noFill/>
                </a:ln>
                <a:solidFill>
                  <a:schemeClr val="tx1"/>
                </a:solidFill>
                <a:effectLst/>
                <a:latin typeface="Arial" panose="020B0604020202020204" pitchFamily="34" charset="0"/>
              </a:rPr>
              <a:t>" (Gossip Protocol) </a:t>
            </a:r>
            <a:r>
              <a:rPr kumimoji="0" lang="en-US" altLang="en-US" sz="1800" b="0" i="0" u="none" strike="noStrike" cap="none" normalizeH="0" baseline="0" dirty="0" err="1">
                <a:ln>
                  <a:noFill/>
                </a:ln>
                <a:solidFill>
                  <a:schemeClr val="tx1"/>
                </a:solidFill>
                <a:effectLst/>
                <a:latin typeface="Arial" panose="020B0604020202020204" pitchFamily="34" charset="0"/>
              </a:rPr>
              <a:t>tới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Node </a:t>
            </a:r>
            <a:r>
              <a:rPr kumimoji="0" lang="en-US" altLang="en-US" sz="1800" b="0" i="0" u="none" strike="noStrike" cap="none" normalizeH="0" baseline="0" dirty="0" err="1">
                <a:ln>
                  <a:noFill/>
                </a:ln>
                <a:solidFill>
                  <a:schemeClr val="tx1"/>
                </a:solidFill>
                <a:effectLst/>
                <a:latin typeface="Arial" panose="020B0604020202020204" pitchFamily="34" charset="0"/>
              </a:rPr>
              <a:t>lân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cận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kiểm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đồng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bộ</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thay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vì</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gửi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về</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một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duy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nhất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183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C4A9-F1AA-EA84-6660-05702797D01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6CF99A9-0F6C-CC95-ADE2-E5661AFC7117}"/>
              </a:ext>
            </a:extLst>
          </p:cNvPr>
          <p:cNvPicPr>
            <a:picLocks noChangeAspect="1"/>
          </p:cNvPicPr>
          <p:nvPr/>
        </p:nvPicPr>
        <p:blipFill>
          <a:blip r:embed="rId2"/>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A0E0FDE1-D978-60AA-4FD9-E2DA0AD8A238}"/>
              </a:ext>
            </a:extLst>
          </p:cNvPr>
          <p:cNvSpPr txBox="1"/>
          <p:nvPr/>
        </p:nvSpPr>
        <p:spPr>
          <a:xfrm>
            <a:off x="3022600" y="88900"/>
            <a:ext cx="2940050" cy="523220"/>
          </a:xfrm>
          <a:prstGeom prst="rect">
            <a:avLst/>
          </a:prstGeom>
          <a:noFill/>
        </p:spPr>
        <p:txBody>
          <a:bodyPr wrap="square" rtlCol="0">
            <a:spAutoFit/>
          </a:bodyPr>
          <a:lstStyle/>
          <a:p>
            <a:pPr algn="ctr"/>
            <a:r>
              <a:rPr lang="vi-VN" sz="1400" dirty="0">
                <a:solidFill>
                  <a:schemeClr val="bg1"/>
                </a:solidFill>
              </a:rPr>
              <a:t>Được sử dụng phầm mềm </a:t>
            </a:r>
          </a:p>
          <a:p>
            <a:pPr algn="ctr"/>
            <a:r>
              <a:rPr lang="vi-VN" sz="1400" dirty="0">
                <a:solidFill>
                  <a:schemeClr val="bg1"/>
                </a:solidFill>
              </a:rPr>
              <a:t>(DRAW.IO	  ) </a:t>
            </a:r>
            <a:endParaRPr lang="en-US" sz="1400" dirty="0">
              <a:solidFill>
                <a:schemeClr val="bg1"/>
              </a:solidFill>
            </a:endParaRPr>
          </a:p>
        </p:txBody>
      </p:sp>
      <p:pic>
        <p:nvPicPr>
          <p:cNvPr id="17410" name="Picture 2">
            <a:extLst>
              <a:ext uri="{FF2B5EF4-FFF2-40B4-BE49-F238E27FC236}">
                <a16:creationId xmlns:a16="http://schemas.microsoft.com/office/drawing/2014/main" id="{9F139771-935D-45BE-7E72-E77D397669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0515" y="374322"/>
            <a:ext cx="170983" cy="17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278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3A126-414E-35DC-4930-1FDBD247D7D5}"/>
            </a:ext>
          </a:extLst>
        </p:cNvPr>
        <p:cNvGrpSpPr/>
        <p:nvPr/>
      </p:nvGrpSpPr>
      <p:grpSpPr>
        <a:xfrm>
          <a:off x="0" y="0"/>
          <a:ext cx="0" cy="0"/>
          <a:chOff x="0" y="0"/>
          <a:chExt cx="0" cy="0"/>
        </a:xfrm>
      </p:grpSpPr>
      <p:sp>
        <p:nvSpPr>
          <p:cNvPr id="99" name="PlaceHolder 1">
            <a:extLst>
              <a:ext uri="{FF2B5EF4-FFF2-40B4-BE49-F238E27FC236}">
                <a16:creationId xmlns:a16="http://schemas.microsoft.com/office/drawing/2014/main" id="{CCFA12C2-5123-7CA7-791D-C63E4E9C0300}"/>
              </a:ext>
            </a:extLst>
          </p:cNvPr>
          <p:cNvSpPr>
            <a:spLocks noGrp="1"/>
          </p:cNvSpPr>
          <p:nvPr>
            <p:ph type="title"/>
          </p:nvPr>
        </p:nvSpPr>
        <p:spPr>
          <a:xfrm>
            <a:off x="3348990" y="-56601"/>
            <a:ext cx="2446020" cy="52356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vi-VN" sz="1800" b="1" u="none" strike="noStrike" dirty="0">
                <a:solidFill>
                  <a:schemeClr val="dk1"/>
                </a:solidFill>
                <a:effectLst/>
                <a:uFillTx/>
                <a:latin typeface="Arial"/>
              </a:rPr>
              <a:t>CƠ SỞ LÝ THUYẾT</a:t>
            </a:r>
            <a:endParaRPr lang="fr-FR" sz="1800" b="1" u="none" strike="noStrike" dirty="0">
              <a:solidFill>
                <a:schemeClr val="dk1"/>
              </a:solidFill>
              <a:effectLst/>
              <a:uFillTx/>
              <a:latin typeface="Arial"/>
            </a:endParaRPr>
          </a:p>
        </p:txBody>
      </p:sp>
      <p:sp>
        <p:nvSpPr>
          <p:cNvPr id="5" name="Rectangle 2">
            <a:extLst>
              <a:ext uri="{FF2B5EF4-FFF2-40B4-BE49-F238E27FC236}">
                <a16:creationId xmlns:a16="http://schemas.microsoft.com/office/drawing/2014/main" id="{0ECF6FC6-BCC0-89F3-9196-41E044D8CBBA}"/>
              </a:ext>
            </a:extLst>
          </p:cNvPr>
          <p:cNvSpPr>
            <a:spLocks noChangeArrowheads="1"/>
          </p:cNvSpPr>
          <p:nvPr/>
        </p:nvSpPr>
        <p:spPr bwMode="auto">
          <a:xfrm>
            <a:off x="315414" y="2445332"/>
            <a:ext cx="867618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vi-VN" dirty="0"/>
              <a:t>Đây là quy tắc để toàn bộ mạng lưới thống nhất dữ liệu với nhau. Các "thợ đào" (Miners) phải sử dụng năng lực tính toán của máy tính để giải một bài toán mật mã phức tạp (tìm số </a:t>
            </a:r>
            <a:r>
              <a:rPr lang="vi-VN" b="1" dirty="0"/>
              <a:t>Nonce</a:t>
            </a:r>
            <a:r>
              <a:rPr lang="vi-VN" dirty="0"/>
              <a:t> hợp lệ). Quá trình này tốn năng lượng và thời gian, nhằm đảm bảo rằng việc tấn công hay giả mạo lịch sử giao dịch trở nên cực kỳ tốn kém và gần như bất khả thi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itle 2">
            <a:extLst>
              <a:ext uri="{FF2B5EF4-FFF2-40B4-BE49-F238E27FC236}">
                <a16:creationId xmlns:a16="http://schemas.microsoft.com/office/drawing/2014/main" id="{A951EBB1-F8FE-7E00-0D63-7558A9CF005C}"/>
              </a:ext>
            </a:extLst>
          </p:cNvPr>
          <p:cNvSpPr>
            <a:spLocks noGrp="1"/>
          </p:cNvSpPr>
          <p:nvPr>
            <p:ph type="title"/>
          </p:nvPr>
        </p:nvSpPr>
        <p:spPr>
          <a:xfrm>
            <a:off x="353514" y="1661160"/>
            <a:ext cx="5250180" cy="619320"/>
          </a:xfrm>
        </p:spPr>
        <p:txBody>
          <a:bodyPr/>
          <a:lstStyle/>
          <a:p>
            <a:r>
              <a:rPr lang="en-US" sz="1800" b="1" dirty="0" err="1"/>
              <a:t>Cơ</a:t>
            </a:r>
            <a:r>
              <a:rPr lang="en-US" sz="1800" b="1" dirty="0"/>
              <a:t> </a:t>
            </a:r>
            <a:r>
              <a:rPr lang="en-US" sz="1800" b="1" dirty="0" err="1"/>
              <a:t>chế</a:t>
            </a:r>
            <a:r>
              <a:rPr lang="en-US" sz="1800" b="1" dirty="0"/>
              <a:t> </a:t>
            </a:r>
            <a:r>
              <a:rPr lang="en-US" sz="1800" b="1" dirty="0" err="1"/>
              <a:t>đồng</a:t>
            </a:r>
            <a:r>
              <a:rPr lang="en-US" sz="1800" b="1" dirty="0"/>
              <a:t> </a:t>
            </a:r>
            <a:r>
              <a:rPr lang="en-US" sz="1800" b="1" dirty="0" err="1"/>
              <a:t>thuận</a:t>
            </a:r>
            <a:r>
              <a:rPr lang="en-US" sz="1800" b="1" dirty="0"/>
              <a:t> (Proof of Work - PoW)</a:t>
            </a:r>
          </a:p>
        </p:txBody>
      </p:sp>
    </p:spTree>
    <p:extLst>
      <p:ext uri="{BB962C8B-B14F-4D97-AF65-F5344CB8AC3E}">
        <p14:creationId xmlns:p14="http://schemas.microsoft.com/office/powerpoint/2010/main" val="326169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8727-43CB-5032-DB84-57802EAC97D4}"/>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512BE541-8724-8E40-406B-B4BD4BFF22E4}"/>
              </a:ext>
            </a:extLst>
          </p:cNvPr>
          <p:cNvSpPr txBox="1"/>
          <p:nvPr/>
        </p:nvSpPr>
        <p:spPr>
          <a:xfrm>
            <a:off x="3371850" y="215384"/>
            <a:ext cx="2400300" cy="369332"/>
          </a:xfrm>
          <a:prstGeom prst="rect">
            <a:avLst/>
          </a:prstGeom>
          <a:noFill/>
        </p:spPr>
        <p:txBody>
          <a:bodyPr wrap="square">
            <a:spAutoFit/>
          </a:bodyPr>
          <a:lstStyle/>
          <a:p>
            <a:pPr algn="ctr"/>
            <a:r>
              <a:rPr lang="vi-VN" sz="1800" b="1" u="none" strike="noStrike" dirty="0">
                <a:solidFill>
                  <a:schemeClr val="dk1"/>
                </a:solidFill>
                <a:effectLst/>
                <a:uFillTx/>
                <a:latin typeface="Arial"/>
              </a:rPr>
              <a:t>CƠ SỞ LÝ THUYẾT</a:t>
            </a:r>
            <a:endParaRPr lang="en-US" dirty="0"/>
          </a:p>
        </p:txBody>
      </p:sp>
      <p:pic>
        <p:nvPicPr>
          <p:cNvPr id="22" name="Picture 21">
            <a:extLst>
              <a:ext uri="{FF2B5EF4-FFF2-40B4-BE49-F238E27FC236}">
                <a16:creationId xmlns:a16="http://schemas.microsoft.com/office/drawing/2014/main" id="{C0802D5D-621C-7A69-2BE8-F410F8508CD8}"/>
              </a:ext>
            </a:extLst>
          </p:cNvPr>
          <p:cNvPicPr>
            <a:picLocks noChangeAspect="1"/>
          </p:cNvPicPr>
          <p:nvPr/>
        </p:nvPicPr>
        <p:blipFill>
          <a:blip r:embed="rId2"/>
          <a:stretch>
            <a:fillRect/>
          </a:stretch>
        </p:blipFill>
        <p:spPr>
          <a:xfrm>
            <a:off x="0" y="1742908"/>
            <a:ext cx="9144000" cy="1657684"/>
          </a:xfrm>
          <a:prstGeom prst="rect">
            <a:avLst/>
          </a:prstGeom>
        </p:spPr>
      </p:pic>
      <p:sp>
        <p:nvSpPr>
          <p:cNvPr id="3" name="TextBox 2">
            <a:extLst>
              <a:ext uri="{FF2B5EF4-FFF2-40B4-BE49-F238E27FC236}">
                <a16:creationId xmlns:a16="http://schemas.microsoft.com/office/drawing/2014/main" id="{E8D3EC07-D93B-BDEB-657F-23B59922D00D}"/>
              </a:ext>
            </a:extLst>
          </p:cNvPr>
          <p:cNvSpPr txBox="1"/>
          <p:nvPr/>
        </p:nvSpPr>
        <p:spPr>
          <a:xfrm>
            <a:off x="91439" y="1277471"/>
            <a:ext cx="6284869" cy="369332"/>
          </a:xfrm>
          <a:prstGeom prst="rect">
            <a:avLst/>
          </a:prstGeom>
          <a:noFill/>
        </p:spPr>
        <p:txBody>
          <a:bodyPr wrap="square" rtlCol="0">
            <a:spAutoFit/>
          </a:bodyPr>
          <a:lstStyle/>
          <a:p>
            <a:r>
              <a:rPr lang="vi-VN" b="1" dirty="0"/>
              <a:t>SƠ ĐỒ PoW (được vẽ phần mềm visual pradigm	  )</a:t>
            </a:r>
            <a:endParaRPr lang="en-US" b="1" dirty="0"/>
          </a:p>
        </p:txBody>
      </p:sp>
      <p:pic>
        <p:nvPicPr>
          <p:cNvPr id="4" name="Picture 2" descr="Visual Paradigm: Desktop and Online">
            <a:extLst>
              <a:ext uri="{FF2B5EF4-FFF2-40B4-BE49-F238E27FC236}">
                <a16:creationId xmlns:a16="http://schemas.microsoft.com/office/drawing/2014/main" id="{A9766FFE-1519-D8A4-3F8B-0E3D85FC9D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1475" y="1247209"/>
            <a:ext cx="347853"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137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EDF4E-F923-C264-F09F-5330C17CDBF9}"/>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1AAAA0C2-C5A7-02D2-0394-D72E4D4C7643}"/>
              </a:ext>
            </a:extLst>
          </p:cNvPr>
          <p:cNvSpPr txBox="1"/>
          <p:nvPr/>
        </p:nvSpPr>
        <p:spPr>
          <a:xfrm>
            <a:off x="3371850" y="215384"/>
            <a:ext cx="2400300" cy="369332"/>
          </a:xfrm>
          <a:prstGeom prst="rect">
            <a:avLst/>
          </a:prstGeom>
          <a:noFill/>
        </p:spPr>
        <p:txBody>
          <a:bodyPr wrap="square">
            <a:spAutoFit/>
          </a:bodyPr>
          <a:lstStyle/>
          <a:p>
            <a:pPr algn="ctr"/>
            <a:r>
              <a:rPr lang="vi-VN" sz="1800" b="1" u="none" strike="noStrike" dirty="0">
                <a:solidFill>
                  <a:schemeClr val="dk1"/>
                </a:solidFill>
                <a:effectLst/>
                <a:uFillTx/>
                <a:latin typeface="Arial"/>
              </a:rPr>
              <a:t>CƠ SỞ LÝ THUYẾT</a:t>
            </a:r>
            <a:endParaRPr lang="en-US" dirty="0"/>
          </a:p>
        </p:txBody>
      </p:sp>
      <p:pic>
        <p:nvPicPr>
          <p:cNvPr id="22" name="Picture 21">
            <a:extLst>
              <a:ext uri="{FF2B5EF4-FFF2-40B4-BE49-F238E27FC236}">
                <a16:creationId xmlns:a16="http://schemas.microsoft.com/office/drawing/2014/main" id="{CA7074F3-915B-20FB-AA23-46A01BD086C5}"/>
              </a:ext>
            </a:extLst>
          </p:cNvPr>
          <p:cNvPicPr>
            <a:picLocks noChangeAspect="1"/>
          </p:cNvPicPr>
          <p:nvPr/>
        </p:nvPicPr>
        <p:blipFill>
          <a:blip r:embed="rId2"/>
          <a:stretch>
            <a:fillRect/>
          </a:stretch>
        </p:blipFill>
        <p:spPr>
          <a:xfrm>
            <a:off x="0" y="960096"/>
            <a:ext cx="9144000" cy="1657684"/>
          </a:xfrm>
          <a:prstGeom prst="rect">
            <a:avLst/>
          </a:prstGeom>
        </p:spPr>
      </p:pic>
      <p:sp>
        <p:nvSpPr>
          <p:cNvPr id="5" name="TextBox 4">
            <a:extLst>
              <a:ext uri="{FF2B5EF4-FFF2-40B4-BE49-F238E27FC236}">
                <a16:creationId xmlns:a16="http://schemas.microsoft.com/office/drawing/2014/main" id="{F318CC73-9653-1FAB-7A4E-D9DD56D79F30}"/>
              </a:ext>
            </a:extLst>
          </p:cNvPr>
          <p:cNvSpPr txBox="1"/>
          <p:nvPr/>
        </p:nvSpPr>
        <p:spPr>
          <a:xfrm>
            <a:off x="144780" y="2825949"/>
            <a:ext cx="7368540" cy="2031325"/>
          </a:xfrm>
          <a:prstGeom prst="rect">
            <a:avLst/>
          </a:prstGeom>
          <a:noFill/>
        </p:spPr>
        <p:txBody>
          <a:bodyPr wrap="square">
            <a:spAutoFit/>
          </a:bodyPr>
          <a:lstStyle/>
          <a:p>
            <a:pPr algn="l">
              <a:buNone/>
            </a:pPr>
            <a:r>
              <a:rPr lang="vi-VN" b="1" i="0" dirty="0">
                <a:solidFill>
                  <a:srgbClr val="FFFFFF"/>
                </a:solidFill>
                <a:effectLst/>
                <a:latin typeface="Segoe WPC"/>
              </a:rPr>
              <a:t>1. Khởi tạo &amp; Gom nhóm (Bước 1 - 3)</a:t>
            </a:r>
            <a:endParaRPr lang="vi-VN" b="0" i="0" dirty="0">
              <a:solidFill>
                <a:srgbClr val="FFFFFF"/>
              </a:solidFill>
              <a:effectLst/>
              <a:latin typeface="Segoe WPC"/>
            </a:endParaRPr>
          </a:p>
          <a:p>
            <a:pPr algn="l">
              <a:buFont typeface="Arial" panose="020B0604020202020204" pitchFamily="34" charset="0"/>
              <a:buChar char="•"/>
            </a:pPr>
            <a:r>
              <a:rPr lang="vi-VN" b="1" i="0" dirty="0">
                <a:solidFill>
                  <a:srgbClr val="FFFFFF"/>
                </a:solidFill>
                <a:effectLst/>
                <a:latin typeface="Segoe WPC"/>
              </a:rPr>
              <a:t>Giao dịch mới:</a:t>
            </a:r>
            <a:r>
              <a:rPr lang="vi-VN" b="0" i="0" dirty="0">
                <a:solidFill>
                  <a:srgbClr val="FFFFFF"/>
                </a:solidFill>
                <a:effectLst/>
                <a:latin typeface="Segoe WPC"/>
              </a:rPr>
              <a:t> Người dùng thực hiện chuyển tiền hoặc tương tác với mạng lưới.</a:t>
            </a:r>
          </a:p>
          <a:p>
            <a:pPr algn="l">
              <a:buFont typeface="Arial" panose="020B0604020202020204" pitchFamily="34" charset="0"/>
              <a:buChar char="•"/>
            </a:pPr>
            <a:r>
              <a:rPr lang="vi-VN" b="1" i="0" dirty="0">
                <a:solidFill>
                  <a:srgbClr val="FFFFFF"/>
                </a:solidFill>
                <a:effectLst/>
                <a:latin typeface="Segoe WPC"/>
              </a:rPr>
              <a:t>Gộp vào Block:</a:t>
            </a:r>
            <a:r>
              <a:rPr lang="vi-VN" b="0" i="0" dirty="0">
                <a:solidFill>
                  <a:srgbClr val="FFFFFF"/>
                </a:solidFill>
                <a:effectLst/>
                <a:latin typeface="Segoe WPC"/>
              </a:rPr>
              <a:t> Các giao dịch chờ (pending) được gom lại thành một khối dữ liệu (Block).</a:t>
            </a:r>
          </a:p>
          <a:p>
            <a:pPr algn="l">
              <a:buFont typeface="Arial" panose="020B0604020202020204" pitchFamily="34" charset="0"/>
              <a:buChar char="•"/>
            </a:pPr>
            <a:r>
              <a:rPr lang="vi-VN" b="1" i="0" dirty="0">
                <a:solidFill>
                  <a:srgbClr val="FFFFFF"/>
                </a:solidFill>
                <a:effectLst/>
                <a:latin typeface="Segoe WPC"/>
              </a:rPr>
              <a:t>Thợ đào nhận Block:</a:t>
            </a:r>
            <a:r>
              <a:rPr lang="vi-VN" b="0" i="0" dirty="0">
                <a:solidFill>
                  <a:srgbClr val="FFFFFF"/>
                </a:solidFill>
                <a:effectLst/>
                <a:latin typeface="Segoe WPC"/>
              </a:rPr>
              <a:t> Các máy tính tham gia mạng lưới (Miner/Thợ đào) sẽ nhận Block này để bắt đầu cuộc đua giải toán.</a:t>
            </a:r>
          </a:p>
        </p:txBody>
      </p:sp>
      <p:sp>
        <p:nvSpPr>
          <p:cNvPr id="3" name="TextBox 2">
            <a:extLst>
              <a:ext uri="{FF2B5EF4-FFF2-40B4-BE49-F238E27FC236}">
                <a16:creationId xmlns:a16="http://schemas.microsoft.com/office/drawing/2014/main" id="{76E9C83D-0910-A753-F47F-2EA9CA3778EC}"/>
              </a:ext>
            </a:extLst>
          </p:cNvPr>
          <p:cNvSpPr txBox="1"/>
          <p:nvPr/>
        </p:nvSpPr>
        <p:spPr>
          <a:xfrm>
            <a:off x="91439" y="540871"/>
            <a:ext cx="6284869" cy="369332"/>
          </a:xfrm>
          <a:prstGeom prst="rect">
            <a:avLst/>
          </a:prstGeom>
          <a:noFill/>
        </p:spPr>
        <p:txBody>
          <a:bodyPr wrap="square" rtlCol="0">
            <a:spAutoFit/>
          </a:bodyPr>
          <a:lstStyle/>
          <a:p>
            <a:r>
              <a:rPr lang="vi-VN" b="1" dirty="0"/>
              <a:t>SƠ ĐỒ PoW (được vẽ phần mềm visual pradigm	  )</a:t>
            </a:r>
            <a:endParaRPr lang="en-US" b="1" dirty="0"/>
          </a:p>
        </p:txBody>
      </p:sp>
      <p:pic>
        <p:nvPicPr>
          <p:cNvPr id="4" name="Picture 2" descr="Visual Paradigm: Desktop and Online">
            <a:extLst>
              <a:ext uri="{FF2B5EF4-FFF2-40B4-BE49-F238E27FC236}">
                <a16:creationId xmlns:a16="http://schemas.microsoft.com/office/drawing/2014/main" id="{03243446-D16E-A3ED-588C-D2CCFF48F1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1475" y="510609"/>
            <a:ext cx="347853"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168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1AE7D-4D62-6794-819E-D10FAAB64D30}"/>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A7E30F91-D9D0-4E7D-095C-D037870C5DE6}"/>
              </a:ext>
            </a:extLst>
          </p:cNvPr>
          <p:cNvSpPr txBox="1"/>
          <p:nvPr/>
        </p:nvSpPr>
        <p:spPr>
          <a:xfrm>
            <a:off x="6376308" y="215384"/>
            <a:ext cx="2400300" cy="369332"/>
          </a:xfrm>
          <a:prstGeom prst="rect">
            <a:avLst/>
          </a:prstGeom>
          <a:noFill/>
        </p:spPr>
        <p:txBody>
          <a:bodyPr wrap="square">
            <a:spAutoFit/>
          </a:bodyPr>
          <a:lstStyle/>
          <a:p>
            <a:pPr algn="ctr"/>
            <a:r>
              <a:rPr lang="vi-VN" sz="1800" b="1" u="none" strike="noStrike" dirty="0">
                <a:solidFill>
                  <a:schemeClr val="dk1"/>
                </a:solidFill>
                <a:effectLst/>
                <a:uFillTx/>
                <a:latin typeface="Arial"/>
              </a:rPr>
              <a:t>CƠ SỞ LÝ THUYẾT</a:t>
            </a:r>
            <a:endParaRPr lang="en-US" dirty="0"/>
          </a:p>
        </p:txBody>
      </p:sp>
      <p:pic>
        <p:nvPicPr>
          <p:cNvPr id="22" name="Picture 21">
            <a:extLst>
              <a:ext uri="{FF2B5EF4-FFF2-40B4-BE49-F238E27FC236}">
                <a16:creationId xmlns:a16="http://schemas.microsoft.com/office/drawing/2014/main" id="{64CD0D9B-B1E2-1EBA-F597-8563FE8AE044}"/>
              </a:ext>
            </a:extLst>
          </p:cNvPr>
          <p:cNvPicPr>
            <a:picLocks noChangeAspect="1"/>
          </p:cNvPicPr>
          <p:nvPr/>
        </p:nvPicPr>
        <p:blipFill>
          <a:blip r:embed="rId2"/>
          <a:stretch>
            <a:fillRect/>
          </a:stretch>
        </p:blipFill>
        <p:spPr>
          <a:xfrm>
            <a:off x="0" y="568214"/>
            <a:ext cx="9144000" cy="1657684"/>
          </a:xfrm>
          <a:prstGeom prst="rect">
            <a:avLst/>
          </a:prstGeom>
        </p:spPr>
      </p:pic>
      <p:sp>
        <p:nvSpPr>
          <p:cNvPr id="3" name="TextBox 2">
            <a:extLst>
              <a:ext uri="{FF2B5EF4-FFF2-40B4-BE49-F238E27FC236}">
                <a16:creationId xmlns:a16="http://schemas.microsoft.com/office/drawing/2014/main" id="{D2D354D0-CA1E-232A-41B1-E1D7965A43A1}"/>
              </a:ext>
            </a:extLst>
          </p:cNvPr>
          <p:cNvSpPr txBox="1"/>
          <p:nvPr/>
        </p:nvSpPr>
        <p:spPr>
          <a:xfrm>
            <a:off x="91440" y="2264909"/>
            <a:ext cx="8741593" cy="2862322"/>
          </a:xfrm>
          <a:prstGeom prst="rect">
            <a:avLst/>
          </a:prstGeom>
          <a:noFill/>
        </p:spPr>
        <p:txBody>
          <a:bodyPr wrap="square">
            <a:spAutoFit/>
          </a:bodyPr>
          <a:lstStyle/>
          <a:p>
            <a:pPr algn="l">
              <a:buNone/>
            </a:pPr>
            <a:r>
              <a:rPr lang="vi-VN" b="1" i="0" dirty="0">
                <a:solidFill>
                  <a:srgbClr val="FFFFFF"/>
                </a:solidFill>
                <a:effectLst/>
                <a:latin typeface="Segoe WPC"/>
              </a:rPr>
              <a:t>2. Quá trình "Đào" - Mining (Bước 4 - 5)</a:t>
            </a:r>
            <a:endParaRPr lang="vi-VN" b="0" i="0" dirty="0">
              <a:solidFill>
                <a:srgbClr val="FFFFFF"/>
              </a:solidFill>
              <a:effectLst/>
              <a:latin typeface="Segoe WPC"/>
            </a:endParaRPr>
          </a:p>
          <a:p>
            <a:pPr algn="l">
              <a:buFont typeface="Arial" panose="020B0604020202020204" pitchFamily="34" charset="0"/>
              <a:buChar char="•"/>
            </a:pPr>
            <a:r>
              <a:rPr lang="vi-VN" b="1" i="0" dirty="0">
                <a:solidFill>
                  <a:srgbClr val="FFFFFF"/>
                </a:solidFill>
                <a:effectLst/>
                <a:latin typeface="Segoe WPC"/>
              </a:rPr>
              <a:t>Thử giá trị Nonce:</a:t>
            </a:r>
            <a:r>
              <a:rPr lang="vi-VN" b="0" i="0" dirty="0">
                <a:solidFill>
                  <a:srgbClr val="FFFFFF"/>
                </a:solidFill>
                <a:effectLst/>
                <a:latin typeface="Segoe WPC"/>
              </a:rPr>
              <a:t> Đây là bước quan trọng nhất và tốn năng lượng nhất. Thợ đào phải liên tục thay đổi một số ngẫu nhiên gọi là </a:t>
            </a:r>
            <a:r>
              <a:rPr lang="vi-VN" b="1" i="0" dirty="0">
                <a:solidFill>
                  <a:srgbClr val="FFFFFF"/>
                </a:solidFill>
                <a:effectLst/>
                <a:latin typeface="Segoe WPC"/>
              </a:rPr>
              <a:t>Nonce</a:t>
            </a:r>
            <a:r>
              <a:rPr lang="vi-VN" b="0" i="0" dirty="0">
                <a:solidFill>
                  <a:srgbClr val="FFFFFF"/>
                </a:solidFill>
                <a:effectLst/>
                <a:latin typeface="Segoe WPC"/>
              </a:rPr>
              <a:t> và kết hợp với dữ liệu Block để tính hàm băm (Hash).</a:t>
            </a:r>
          </a:p>
          <a:p>
            <a:pPr algn="l">
              <a:buFont typeface="Arial" panose="020B0604020202020204" pitchFamily="34" charset="0"/>
              <a:buChar char="•"/>
            </a:pPr>
            <a:r>
              <a:rPr lang="vi-VN" b="1" i="0" dirty="0">
                <a:solidFill>
                  <a:srgbClr val="FFFFFF"/>
                </a:solidFill>
                <a:effectLst/>
                <a:latin typeface="Segoe WPC"/>
              </a:rPr>
              <a:t>Kiểm tra Hash hợp lệ?</a:t>
            </a:r>
            <a:endParaRPr lang="vi-VN" b="0" i="0" dirty="0">
              <a:solidFill>
                <a:srgbClr val="FFFFFF"/>
              </a:solidFill>
              <a:effectLst/>
              <a:latin typeface="Segoe WPC"/>
            </a:endParaRPr>
          </a:p>
          <a:p>
            <a:pPr marL="742950" lvl="1" indent="-285750" algn="l">
              <a:buFont typeface="Arial" panose="020B0604020202020204" pitchFamily="34" charset="0"/>
              <a:buChar char="•"/>
            </a:pPr>
            <a:r>
              <a:rPr lang="vi-VN" b="0" i="0" dirty="0">
                <a:solidFill>
                  <a:srgbClr val="FFFFFF"/>
                </a:solidFill>
                <a:effectLst/>
                <a:latin typeface="Segoe WPC"/>
              </a:rPr>
              <a:t>Hệ thống yêu cầu mã Hash đầu ra phải bắt đầu bằng một dãy số 0 nhất định (còn gọi là </a:t>
            </a:r>
            <a:r>
              <a:rPr lang="vi-VN" b="0" i="1" dirty="0">
                <a:solidFill>
                  <a:srgbClr val="FFFFFF"/>
                </a:solidFill>
                <a:effectLst/>
                <a:latin typeface="Segoe WPC"/>
              </a:rPr>
              <a:t>Độ khó</a:t>
            </a:r>
            <a:r>
              <a:rPr lang="vi-VN" b="0" i="0" dirty="0">
                <a:solidFill>
                  <a:srgbClr val="FFFFFF"/>
                </a:solidFill>
                <a:effectLst/>
                <a:latin typeface="Segoe WPC"/>
              </a:rPr>
              <a:t>).</a:t>
            </a:r>
          </a:p>
          <a:p>
            <a:pPr marL="742950" lvl="1" indent="-285750" algn="l">
              <a:buFont typeface="Arial" panose="020B0604020202020204" pitchFamily="34" charset="0"/>
              <a:buChar char="•"/>
            </a:pPr>
            <a:r>
              <a:rPr lang="vi-VN" b="1" i="0" dirty="0">
                <a:solidFill>
                  <a:srgbClr val="FFFFFF"/>
                </a:solidFill>
                <a:effectLst/>
                <a:latin typeface="Segoe WPC"/>
              </a:rPr>
              <a:t>Nếu KHÔNG:</a:t>
            </a:r>
            <a:r>
              <a:rPr lang="vi-VN" b="0" i="0" dirty="0">
                <a:solidFill>
                  <a:srgbClr val="FFFFFF"/>
                </a:solidFill>
                <a:effectLst/>
                <a:latin typeface="Segoe WPC"/>
              </a:rPr>
              <a:t> (Mũi tên quay lại) Thợ đào tăng giá trị Nonce lên 1 đơn vị và tính lại Hash từ đầu. Quá trình này lặp đi lặp lại hàng triệu/tỷ lần mỗi giây.</a:t>
            </a:r>
          </a:p>
          <a:p>
            <a:pPr marL="742950" lvl="1" indent="-285750" algn="l">
              <a:buFont typeface="Arial" panose="020B0604020202020204" pitchFamily="34" charset="0"/>
              <a:buChar char="•"/>
            </a:pPr>
            <a:r>
              <a:rPr lang="vi-VN" b="1" i="0" dirty="0">
                <a:solidFill>
                  <a:srgbClr val="FFFFFF"/>
                </a:solidFill>
                <a:effectLst/>
                <a:latin typeface="Segoe WPC"/>
              </a:rPr>
              <a:t>Nếu CÓ:</a:t>
            </a:r>
            <a:r>
              <a:rPr lang="vi-VN" b="0" i="0" dirty="0">
                <a:solidFill>
                  <a:srgbClr val="FFFFFF"/>
                </a:solidFill>
                <a:effectLst/>
                <a:latin typeface="Segoe WPC"/>
              </a:rPr>
              <a:t> (Mũi tên đi tiếp) Thợ đào đã tìm ra lời giải ("Work" đã hoàn tất).</a:t>
            </a:r>
          </a:p>
        </p:txBody>
      </p:sp>
      <p:sp>
        <p:nvSpPr>
          <p:cNvPr id="2" name="TextBox 1">
            <a:extLst>
              <a:ext uri="{FF2B5EF4-FFF2-40B4-BE49-F238E27FC236}">
                <a16:creationId xmlns:a16="http://schemas.microsoft.com/office/drawing/2014/main" id="{E0E441C6-A515-D45F-C667-32A4FC104981}"/>
              </a:ext>
            </a:extLst>
          </p:cNvPr>
          <p:cNvSpPr txBox="1"/>
          <p:nvPr/>
        </p:nvSpPr>
        <p:spPr>
          <a:xfrm>
            <a:off x="91439" y="159871"/>
            <a:ext cx="6284869" cy="369332"/>
          </a:xfrm>
          <a:prstGeom prst="rect">
            <a:avLst/>
          </a:prstGeom>
          <a:noFill/>
        </p:spPr>
        <p:txBody>
          <a:bodyPr wrap="square" rtlCol="0">
            <a:spAutoFit/>
          </a:bodyPr>
          <a:lstStyle/>
          <a:p>
            <a:r>
              <a:rPr lang="vi-VN" b="1" dirty="0"/>
              <a:t>SƠ ĐỒ PoW (được vẽ phần mềm visual pradigm	  )</a:t>
            </a:r>
            <a:endParaRPr lang="en-US" b="1" dirty="0"/>
          </a:p>
        </p:txBody>
      </p:sp>
      <p:pic>
        <p:nvPicPr>
          <p:cNvPr id="1026" name="Picture 2" descr="Visual Paradigm: Desktop and Online">
            <a:extLst>
              <a:ext uri="{FF2B5EF4-FFF2-40B4-BE49-F238E27FC236}">
                <a16:creationId xmlns:a16="http://schemas.microsoft.com/office/drawing/2014/main" id="{2F9D3F61-095F-3A47-6689-D466A28BFA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1475" y="129609"/>
            <a:ext cx="347853"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382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1C2F9-FFA9-76FE-A723-1459C828A30D}"/>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A96D95AA-53E6-918B-4D07-E20132DE6971}"/>
              </a:ext>
            </a:extLst>
          </p:cNvPr>
          <p:cNvSpPr txBox="1"/>
          <p:nvPr/>
        </p:nvSpPr>
        <p:spPr>
          <a:xfrm>
            <a:off x="6376308" y="215384"/>
            <a:ext cx="2400300" cy="369332"/>
          </a:xfrm>
          <a:prstGeom prst="rect">
            <a:avLst/>
          </a:prstGeom>
          <a:noFill/>
        </p:spPr>
        <p:txBody>
          <a:bodyPr wrap="square">
            <a:spAutoFit/>
          </a:bodyPr>
          <a:lstStyle/>
          <a:p>
            <a:pPr algn="ctr"/>
            <a:r>
              <a:rPr lang="vi-VN" sz="1800" b="1" u="none" strike="noStrike" dirty="0">
                <a:solidFill>
                  <a:schemeClr val="dk1"/>
                </a:solidFill>
                <a:effectLst/>
                <a:uFillTx/>
                <a:latin typeface="Arial"/>
              </a:rPr>
              <a:t>CƠ SỞ LÝ THUYẾT</a:t>
            </a:r>
            <a:endParaRPr lang="en-US" dirty="0"/>
          </a:p>
        </p:txBody>
      </p:sp>
      <p:pic>
        <p:nvPicPr>
          <p:cNvPr id="22" name="Picture 21">
            <a:extLst>
              <a:ext uri="{FF2B5EF4-FFF2-40B4-BE49-F238E27FC236}">
                <a16:creationId xmlns:a16="http://schemas.microsoft.com/office/drawing/2014/main" id="{09EF33C1-D7FA-B60E-15F0-46CF0DA88BE0}"/>
              </a:ext>
            </a:extLst>
          </p:cNvPr>
          <p:cNvPicPr>
            <a:picLocks noChangeAspect="1"/>
          </p:cNvPicPr>
          <p:nvPr/>
        </p:nvPicPr>
        <p:blipFill>
          <a:blip r:embed="rId2"/>
          <a:stretch>
            <a:fillRect/>
          </a:stretch>
        </p:blipFill>
        <p:spPr>
          <a:xfrm>
            <a:off x="0" y="568214"/>
            <a:ext cx="9144000" cy="1657684"/>
          </a:xfrm>
          <a:prstGeom prst="rect">
            <a:avLst/>
          </a:prstGeom>
        </p:spPr>
      </p:pic>
      <p:sp>
        <p:nvSpPr>
          <p:cNvPr id="3" name="TextBox 2">
            <a:extLst>
              <a:ext uri="{FF2B5EF4-FFF2-40B4-BE49-F238E27FC236}">
                <a16:creationId xmlns:a16="http://schemas.microsoft.com/office/drawing/2014/main" id="{F6AEFA8F-FCEC-D847-F030-F52843CCE6CA}"/>
              </a:ext>
            </a:extLst>
          </p:cNvPr>
          <p:cNvSpPr txBox="1"/>
          <p:nvPr/>
        </p:nvSpPr>
        <p:spPr>
          <a:xfrm>
            <a:off x="91440" y="2264909"/>
            <a:ext cx="8741593" cy="2862322"/>
          </a:xfrm>
          <a:prstGeom prst="rect">
            <a:avLst/>
          </a:prstGeom>
          <a:noFill/>
        </p:spPr>
        <p:txBody>
          <a:bodyPr wrap="square">
            <a:spAutoFit/>
          </a:bodyPr>
          <a:lstStyle/>
          <a:p>
            <a:r>
              <a:rPr lang="vi-VN" b="1" dirty="0"/>
              <a:t>3. Đồng thuận &amp; Hoàn tất (Bước 6 - 9)</a:t>
            </a:r>
            <a:endParaRPr lang="vi-VN" dirty="0"/>
          </a:p>
          <a:p>
            <a:r>
              <a:rPr lang="vi-VN" b="1" dirty="0"/>
              <a:t>Phát tán Block:</a:t>
            </a:r>
            <a:r>
              <a:rPr lang="vi-VN" dirty="0"/>
              <a:t> Thợ đào chiến thắng sẽ ngay lập tức thông báo (broadcast) kết quả cho toàn mạng.</a:t>
            </a:r>
          </a:p>
          <a:p>
            <a:r>
              <a:rPr lang="vi-VN" b="1" dirty="0"/>
              <a:t>Xác minh Block:</a:t>
            </a:r>
            <a:r>
              <a:rPr lang="vi-VN" dirty="0"/>
              <a:t> Các node khác trong mạng không cần đào lại, họ chỉ cần kiểm tra xem với số Nonce đó, Hash có đúng yêu cầu không. Việc kiểm tra này cực kỳ nhanh.</a:t>
            </a:r>
          </a:p>
          <a:p>
            <a:r>
              <a:rPr lang="vi-VN" b="1" dirty="0"/>
              <a:t>Thêm vào Blockchain:</a:t>
            </a:r>
            <a:r>
              <a:rPr lang="vi-VN" dirty="0"/>
              <a:t> Khi đa số các node xác nhận hợp lệ, Block mới sẽ chính thức được nối vào chuỗi Blockchain.</a:t>
            </a:r>
          </a:p>
          <a:p>
            <a:r>
              <a:rPr lang="vi-VN" b="1" dirty="0"/>
              <a:t>Phần thưởng:</a:t>
            </a:r>
            <a:r>
              <a:rPr lang="vi-VN" dirty="0"/>
              <a:t> Thợ đào tìm ra Block đầu tiên sẽ được hệ thống thưởng một lượng Coin nhất định (ví dụ: Bitcoin) + phí giao dịch.</a:t>
            </a:r>
          </a:p>
        </p:txBody>
      </p:sp>
      <p:sp>
        <p:nvSpPr>
          <p:cNvPr id="2" name="TextBox 1">
            <a:extLst>
              <a:ext uri="{FF2B5EF4-FFF2-40B4-BE49-F238E27FC236}">
                <a16:creationId xmlns:a16="http://schemas.microsoft.com/office/drawing/2014/main" id="{35C4E154-FE05-BB6E-0AA5-DBD01B63562E}"/>
              </a:ext>
            </a:extLst>
          </p:cNvPr>
          <p:cNvSpPr txBox="1"/>
          <p:nvPr/>
        </p:nvSpPr>
        <p:spPr>
          <a:xfrm>
            <a:off x="91439" y="159871"/>
            <a:ext cx="6284869" cy="369332"/>
          </a:xfrm>
          <a:prstGeom prst="rect">
            <a:avLst/>
          </a:prstGeom>
          <a:noFill/>
        </p:spPr>
        <p:txBody>
          <a:bodyPr wrap="square" rtlCol="0">
            <a:spAutoFit/>
          </a:bodyPr>
          <a:lstStyle/>
          <a:p>
            <a:r>
              <a:rPr lang="vi-VN" b="1" dirty="0"/>
              <a:t>SƠ ĐỒ PoW (được vẽ phần mềm visual pradigm	  )</a:t>
            </a:r>
            <a:endParaRPr lang="en-US" b="1" dirty="0"/>
          </a:p>
        </p:txBody>
      </p:sp>
      <p:pic>
        <p:nvPicPr>
          <p:cNvPr id="4" name="Picture 2" descr="Visual Paradigm: Desktop and Online">
            <a:extLst>
              <a:ext uri="{FF2B5EF4-FFF2-40B4-BE49-F238E27FC236}">
                <a16:creationId xmlns:a16="http://schemas.microsoft.com/office/drawing/2014/main" id="{028F30BE-4C2D-3069-EF09-959C324420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1475" y="129609"/>
            <a:ext cx="347853"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93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9DEDE-3EE0-3262-A078-FA28ACE6F4A9}"/>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1C4C7B50-B4E4-0D27-5C27-8807F50B12F5}"/>
              </a:ext>
            </a:extLst>
          </p:cNvPr>
          <p:cNvSpPr txBox="1"/>
          <p:nvPr/>
        </p:nvSpPr>
        <p:spPr>
          <a:xfrm>
            <a:off x="3197678" y="215384"/>
            <a:ext cx="2400300" cy="369332"/>
          </a:xfrm>
          <a:prstGeom prst="rect">
            <a:avLst/>
          </a:prstGeom>
          <a:noFill/>
        </p:spPr>
        <p:txBody>
          <a:bodyPr wrap="square">
            <a:spAutoFit/>
          </a:bodyPr>
          <a:lstStyle/>
          <a:p>
            <a:pPr algn="ctr"/>
            <a:r>
              <a:rPr lang="vi-VN" sz="1800" b="1" u="none" strike="noStrike" dirty="0">
                <a:solidFill>
                  <a:schemeClr val="dk1"/>
                </a:solidFill>
                <a:effectLst/>
                <a:uFillTx/>
                <a:latin typeface="Arial"/>
              </a:rPr>
              <a:t>CƠ SỞ LÝ THUYẾT</a:t>
            </a:r>
            <a:endParaRPr lang="en-US" dirty="0"/>
          </a:p>
        </p:txBody>
      </p:sp>
      <p:sp>
        <p:nvSpPr>
          <p:cNvPr id="2" name="Rectangle 1">
            <a:extLst>
              <a:ext uri="{FF2B5EF4-FFF2-40B4-BE49-F238E27FC236}">
                <a16:creationId xmlns:a16="http://schemas.microsoft.com/office/drawing/2014/main" id="{42AA53FE-AE89-8EAD-B3AA-593929E4206A}"/>
              </a:ext>
            </a:extLst>
          </p:cNvPr>
          <p:cNvSpPr/>
          <p:nvPr/>
        </p:nvSpPr>
        <p:spPr>
          <a:xfrm>
            <a:off x="4447607" y="2387084"/>
            <a:ext cx="248786" cy="369332"/>
          </a:xfrm>
          <a:prstGeom prst="rect">
            <a:avLst/>
          </a:prstGeom>
        </p:spPr>
        <p:txBody>
          <a:bodyPr wrap="none">
            <a:spAutoFit/>
          </a:bodyPr>
          <a:lstStyle/>
          <a:p>
            <a:r>
              <a:rPr lang="en-US" dirty="0"/>
              <a:t> </a:t>
            </a:r>
          </a:p>
        </p:txBody>
      </p:sp>
      <p:sp>
        <p:nvSpPr>
          <p:cNvPr id="4" name="TextBox 3">
            <a:extLst>
              <a:ext uri="{FF2B5EF4-FFF2-40B4-BE49-F238E27FC236}">
                <a16:creationId xmlns:a16="http://schemas.microsoft.com/office/drawing/2014/main" id="{6F691502-21B3-A425-428F-F02CFD7133A9}"/>
              </a:ext>
            </a:extLst>
          </p:cNvPr>
          <p:cNvSpPr txBox="1"/>
          <p:nvPr/>
        </p:nvSpPr>
        <p:spPr>
          <a:xfrm>
            <a:off x="202464" y="955923"/>
            <a:ext cx="6836511" cy="3139321"/>
          </a:xfrm>
          <a:prstGeom prst="rect">
            <a:avLst/>
          </a:prstGeom>
          <a:noFill/>
        </p:spPr>
        <p:txBody>
          <a:bodyPr wrap="square">
            <a:spAutoFit/>
          </a:bodyPr>
          <a:lstStyle/>
          <a:p>
            <a:pPr>
              <a:buNone/>
            </a:pPr>
            <a:r>
              <a:rPr lang="vi-VN" b="1" dirty="0"/>
              <a:t>Ví điện tử &amp; Chữ ký số (ECDSA)</a:t>
            </a:r>
          </a:p>
          <a:p>
            <a:pPr>
              <a:buNone/>
            </a:pPr>
            <a:endParaRPr lang="vi-VN" b="1" dirty="0"/>
          </a:p>
          <a:p>
            <a:pPr>
              <a:buNone/>
            </a:pPr>
            <a:r>
              <a:rPr lang="vi-VN" dirty="0"/>
              <a:t>Hệ thống quản lý tài sản dựa trên thuật toán đường cong Elliptic (</a:t>
            </a:r>
            <a:r>
              <a:rPr lang="vi-VN" b="1" dirty="0"/>
              <a:t>ECDSA</a:t>
            </a:r>
            <a:r>
              <a:rPr lang="vi-VN" dirty="0"/>
              <a:t> - chuẩn SECP256k1 giống Bitcoin). Mỗi người dùng sở hữu một cặp khóa:</a:t>
            </a:r>
          </a:p>
          <a:p>
            <a:pPr>
              <a:buNone/>
            </a:pPr>
            <a:endParaRPr lang="vi-VN" dirty="0"/>
          </a:p>
          <a:p>
            <a:pPr>
              <a:buFont typeface="Arial" panose="020B0604020202020204" pitchFamily="34" charset="0"/>
              <a:buChar char="•"/>
            </a:pPr>
            <a:r>
              <a:rPr lang="vi-VN" b="1" dirty="0"/>
              <a:t>Khóa công khai (Public Key):</a:t>
            </a:r>
            <a:r>
              <a:rPr lang="vi-VN" dirty="0"/>
              <a:t> Dùng làm địa chỉ để nhận tiền.</a:t>
            </a:r>
          </a:p>
          <a:p>
            <a:endParaRPr lang="vi-VN" dirty="0"/>
          </a:p>
          <a:p>
            <a:pPr>
              <a:buFont typeface="Arial" panose="020B0604020202020204" pitchFamily="34" charset="0"/>
              <a:buChar char="•"/>
            </a:pPr>
            <a:r>
              <a:rPr lang="vi-VN" b="1" dirty="0"/>
              <a:t>Khóa riêng (Private Key):</a:t>
            </a:r>
            <a:r>
              <a:rPr lang="vi-VN" dirty="0"/>
              <a:t> Dùng để tạo "chữ ký số", chứng minh quyền sở hữu và xác thực giao dịch chuyển tiền mà không cần tiết lộ khóa bí mật .</a:t>
            </a:r>
          </a:p>
        </p:txBody>
      </p:sp>
    </p:spTree>
    <p:extLst>
      <p:ext uri="{BB962C8B-B14F-4D97-AF65-F5344CB8AC3E}">
        <p14:creationId xmlns:p14="http://schemas.microsoft.com/office/powerpoint/2010/main" val="4013640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7D9CF-D120-9416-BDCF-1C58EFEAB42F}"/>
            </a:ext>
          </a:extLst>
        </p:cNvPr>
        <p:cNvGrpSpPr/>
        <p:nvPr/>
      </p:nvGrpSpPr>
      <p:grpSpPr>
        <a:xfrm>
          <a:off x="0" y="0"/>
          <a:ext cx="0" cy="0"/>
          <a:chOff x="0" y="0"/>
          <a:chExt cx="0" cy="0"/>
        </a:xfrm>
      </p:grpSpPr>
      <p:sp>
        <p:nvSpPr>
          <p:cNvPr id="87" name="PlaceHolder 1">
            <a:extLst>
              <a:ext uri="{FF2B5EF4-FFF2-40B4-BE49-F238E27FC236}">
                <a16:creationId xmlns:a16="http://schemas.microsoft.com/office/drawing/2014/main" id="{5E3E60CC-EAD3-29AE-AB7B-B89395642D49}"/>
              </a:ext>
            </a:extLst>
          </p:cNvPr>
          <p:cNvSpPr>
            <a:spLocks noGrp="1"/>
          </p:cNvSpPr>
          <p:nvPr>
            <p:ph type="title"/>
          </p:nvPr>
        </p:nvSpPr>
        <p:spPr>
          <a:xfrm>
            <a:off x="513774" y="8950"/>
            <a:ext cx="2200619" cy="341730"/>
          </a:xfrm>
          <a:prstGeom prst="rect">
            <a:avLst/>
          </a:prstGeom>
          <a:noFill/>
          <a:ln w="0">
            <a:noFill/>
          </a:ln>
        </p:spPr>
        <p:txBody>
          <a:bodyPr lIns="91440" tIns="91440" rIns="91440" bIns="91440" anchor="t">
            <a:noAutofit/>
          </a:bodyPr>
          <a:lstStyle/>
          <a:p>
            <a:pPr indent="0">
              <a:lnSpc>
                <a:spcPct val="100000"/>
              </a:lnSpc>
              <a:buNone/>
              <a:tabLst>
                <a:tab pos="0" algn="l"/>
              </a:tabLst>
            </a:pPr>
            <a:r>
              <a:rPr lang="vi-VN" sz="1050" b="1" u="none" strike="noStrike" dirty="0">
                <a:solidFill>
                  <a:schemeClr val="dk1"/>
                </a:solidFill>
                <a:effectLst/>
                <a:uFillTx/>
                <a:latin typeface="Arial"/>
              </a:rPr>
              <a:t>TRƯỜNG ĐẠI HỌC TRÀ VINH</a:t>
            </a:r>
            <a:endParaRPr lang="fr-FR" sz="1050" b="1" u="none" strike="noStrike" dirty="0">
              <a:solidFill>
                <a:schemeClr val="dk1"/>
              </a:solidFill>
              <a:effectLst/>
              <a:uFillTx/>
              <a:latin typeface="Arial"/>
            </a:endParaRPr>
          </a:p>
        </p:txBody>
      </p:sp>
      <p:sp>
        <p:nvSpPr>
          <p:cNvPr id="88" name="PlaceHolder 2">
            <a:extLst>
              <a:ext uri="{FF2B5EF4-FFF2-40B4-BE49-F238E27FC236}">
                <a16:creationId xmlns:a16="http://schemas.microsoft.com/office/drawing/2014/main" id="{8179C445-69ED-A404-3A6A-BFA7586406E5}"/>
              </a:ext>
            </a:extLst>
          </p:cNvPr>
          <p:cNvSpPr>
            <a:spLocks noGrp="1"/>
          </p:cNvSpPr>
          <p:nvPr>
            <p:ph type="subTitle"/>
          </p:nvPr>
        </p:nvSpPr>
        <p:spPr>
          <a:xfrm>
            <a:off x="3472366" y="4261252"/>
            <a:ext cx="2199267" cy="626978"/>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vi-VN" sz="1400" dirty="0">
                <a:solidFill>
                  <a:srgbClr val="FFFFFF"/>
                </a:solidFill>
                <a:latin typeface="OpenSymbol"/>
              </a:rPr>
              <a:t>GIẢNG VIÊN HƯỚNG DẪN </a:t>
            </a:r>
          </a:p>
          <a:p>
            <a:pPr indent="0" algn="ctr">
              <a:lnSpc>
                <a:spcPct val="100000"/>
              </a:lnSpc>
              <a:buNone/>
              <a:tabLst>
                <a:tab pos="0" algn="l"/>
              </a:tabLst>
            </a:pPr>
            <a:r>
              <a:rPr lang="vi-VN" sz="1400" dirty="0">
                <a:solidFill>
                  <a:srgbClr val="FFFFFF"/>
                </a:solidFill>
                <a:latin typeface="OpenSymbol"/>
              </a:rPr>
              <a:t>ThS.Phan Thị Phương Nam</a:t>
            </a:r>
          </a:p>
        </p:txBody>
      </p:sp>
      <p:cxnSp>
        <p:nvCxnSpPr>
          <p:cNvPr id="89" name="Google Shape;152;p27">
            <a:extLst>
              <a:ext uri="{FF2B5EF4-FFF2-40B4-BE49-F238E27FC236}">
                <a16:creationId xmlns:a16="http://schemas.microsoft.com/office/drawing/2014/main" id="{DF127071-F31B-DFF7-23A8-498BA2D742E6}"/>
              </a:ext>
            </a:extLst>
          </p:cNvPr>
          <p:cNvCxnSpPr/>
          <p:nvPr/>
        </p:nvCxnSpPr>
        <p:spPr>
          <a:xfrm flipV="1">
            <a:off x="4572000" y="-148320"/>
            <a:ext cx="360" cy="3911400"/>
          </a:xfrm>
          <a:prstGeom prst="straightConnector1">
            <a:avLst/>
          </a:prstGeom>
          <a:ln w="9525">
            <a:solidFill>
              <a:srgbClr val="EFEFEF"/>
            </a:solidFill>
            <a:prstDash val="dot"/>
            <a:round/>
            <a:headEnd type="oval" w="med" len="med"/>
          </a:ln>
        </p:spPr>
      </p:cxnSp>
      <p:pic>
        <p:nvPicPr>
          <p:cNvPr id="1026" name="Picture 2">
            <a:extLst>
              <a:ext uri="{FF2B5EF4-FFF2-40B4-BE49-F238E27FC236}">
                <a16:creationId xmlns:a16="http://schemas.microsoft.com/office/drawing/2014/main" id="{865D4811-955E-EB0B-3761-E89848E1B0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 y="75742"/>
            <a:ext cx="458355" cy="4583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D33206-D68D-C771-7758-A68868814C89}"/>
              </a:ext>
            </a:extLst>
          </p:cNvPr>
          <p:cNvSpPr txBox="1"/>
          <p:nvPr/>
        </p:nvSpPr>
        <p:spPr>
          <a:xfrm>
            <a:off x="489744" y="54492"/>
            <a:ext cx="114300" cy="461665"/>
          </a:xfrm>
          <a:prstGeom prst="rect">
            <a:avLst/>
          </a:prstGeom>
          <a:noFill/>
        </p:spPr>
        <p:txBody>
          <a:bodyPr wrap="square" rtlCol="0">
            <a:spAutoFit/>
          </a:bodyPr>
          <a:lstStyle/>
          <a:p>
            <a:pPr algn="ctr"/>
            <a:r>
              <a:rPr lang="vi-VN" sz="2400" b="1" dirty="0"/>
              <a:t>|</a:t>
            </a:r>
            <a:endParaRPr lang="en-US" sz="2400" b="1" dirty="0"/>
          </a:p>
        </p:txBody>
      </p:sp>
      <p:sp>
        <p:nvSpPr>
          <p:cNvPr id="9" name="PlaceHolder 1">
            <a:extLst>
              <a:ext uri="{FF2B5EF4-FFF2-40B4-BE49-F238E27FC236}">
                <a16:creationId xmlns:a16="http://schemas.microsoft.com/office/drawing/2014/main" id="{28605015-0366-5BBD-98DC-6423EA265825}"/>
              </a:ext>
            </a:extLst>
          </p:cNvPr>
          <p:cNvSpPr txBox="1">
            <a:spLocks/>
          </p:cNvSpPr>
          <p:nvPr/>
        </p:nvSpPr>
        <p:spPr>
          <a:xfrm>
            <a:off x="532337" y="161269"/>
            <a:ext cx="2703439" cy="34173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vi-VN" sz="1200" b="1" dirty="0">
                <a:solidFill>
                  <a:schemeClr val="dk1"/>
                </a:solidFill>
                <a:latin typeface="Arial"/>
              </a:rPr>
              <a:t>KHOA KỸ THUẬT CÔNG NGHỆ THÔNG TIN</a:t>
            </a:r>
            <a:endParaRPr lang="fr-FR" sz="1200" b="1" dirty="0">
              <a:solidFill>
                <a:schemeClr val="dk1"/>
              </a:solidFill>
              <a:latin typeface="Arial"/>
            </a:endParaRPr>
          </a:p>
        </p:txBody>
      </p:sp>
      <p:sp>
        <p:nvSpPr>
          <p:cNvPr id="10" name="TextBox 9">
            <a:extLst>
              <a:ext uri="{FF2B5EF4-FFF2-40B4-BE49-F238E27FC236}">
                <a16:creationId xmlns:a16="http://schemas.microsoft.com/office/drawing/2014/main" id="{E911D862-F729-33C1-4385-9EDAF43984FB}"/>
              </a:ext>
            </a:extLst>
          </p:cNvPr>
          <p:cNvSpPr txBox="1"/>
          <p:nvPr/>
        </p:nvSpPr>
        <p:spPr>
          <a:xfrm>
            <a:off x="1030764" y="1875960"/>
            <a:ext cx="2703439" cy="830997"/>
          </a:xfrm>
          <a:prstGeom prst="rect">
            <a:avLst/>
          </a:prstGeom>
          <a:noFill/>
        </p:spPr>
        <p:txBody>
          <a:bodyPr wrap="square" rtlCol="0">
            <a:spAutoFit/>
          </a:bodyPr>
          <a:lstStyle/>
          <a:p>
            <a:r>
              <a:rPr lang="vi-VN" sz="2400" dirty="0"/>
              <a:t>NỘI DUNG THUYẾT TRÌNH</a:t>
            </a:r>
            <a:endParaRPr lang="en-US" sz="2400" dirty="0"/>
          </a:p>
        </p:txBody>
      </p:sp>
      <p:sp>
        <p:nvSpPr>
          <p:cNvPr id="3" name="Rectangle 2">
            <a:extLst>
              <a:ext uri="{FF2B5EF4-FFF2-40B4-BE49-F238E27FC236}">
                <a16:creationId xmlns:a16="http://schemas.microsoft.com/office/drawing/2014/main" id="{62EE18CE-0C11-4063-70E4-F8DC531CBBE2}"/>
              </a:ext>
            </a:extLst>
          </p:cNvPr>
          <p:cNvSpPr>
            <a:spLocks noChangeArrowheads="1"/>
          </p:cNvSpPr>
          <p:nvPr/>
        </p:nvSpPr>
        <p:spPr bwMode="auto">
          <a:xfrm>
            <a:off x="4828328" y="813446"/>
            <a:ext cx="367533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Tổng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quan</a:t>
            </a:r>
            <a:endParaRPr kumimoji="0" lang="vi-VN"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Cơ</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sở</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lý</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thuyết</a:t>
            </a:r>
            <a:endParaRPr kumimoji="0" lang="vi-VN"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vi-VN"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b="1" i="0" u="none" strike="noStrike" cap="none" normalizeH="0" baseline="0" dirty="0">
                <a:ln>
                  <a:noFill/>
                </a:ln>
                <a:solidFill>
                  <a:schemeClr val="tx1"/>
                </a:solidFill>
                <a:effectLst/>
                <a:latin typeface="Arial" panose="020B0604020202020204" pitchFamily="34" charset="0"/>
              </a:rPr>
              <a:t>   </a:t>
            </a:r>
            <a:r>
              <a:rPr lang="vi-VN" altLang="en-US" b="1" dirty="0">
                <a:latin typeface="Arial" panose="020B0604020202020204" pitchFamily="34" charset="0"/>
              </a:rPr>
              <a:t>Thực hiện</a:t>
            </a:r>
            <a:r>
              <a:rPr kumimoji="0" lang="vi-VN" altLang="en-US" b="1" i="0" u="none" strike="noStrike" cap="none" normalizeH="0" baseline="0" dirty="0">
                <a:ln>
                  <a:noFill/>
                </a:ln>
                <a:solidFill>
                  <a:schemeClr val="tx1"/>
                </a:solidFill>
                <a:effectLst/>
                <a:latin typeface="Arial" panose="020B0604020202020204" pitchFamily="34" charset="0"/>
              </a:rPr>
              <a:t> hệ thống đồ án</a:t>
            </a:r>
            <a:endParaRPr lang="vi-VN"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Kết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quả</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thực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nghiệm</a:t>
            </a:r>
            <a:br>
              <a:rPr kumimoji="0" lang="vi-VN" altLang="en-US" sz="1800" b="1"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2854FAE-743F-DBC9-7039-869618273C48}"/>
              </a:ext>
            </a:extLst>
          </p:cNvPr>
          <p:cNvSpPr txBox="1"/>
          <p:nvPr/>
        </p:nvSpPr>
        <p:spPr>
          <a:xfrm>
            <a:off x="4828328" y="3013304"/>
            <a:ext cx="3711988" cy="369332"/>
          </a:xfrm>
          <a:prstGeom prst="rect">
            <a:avLst/>
          </a:prstGeom>
          <a:noFill/>
        </p:spPr>
        <p:txBody>
          <a:bodyPr wrap="square" rtlCol="0">
            <a:spAutoFit/>
          </a:bodyPr>
          <a:lstStyle/>
          <a:p>
            <a:pPr marL="285750" indent="-285750">
              <a:buFont typeface="Arial" panose="020B0604020202020204" pitchFamily="34" charset="0"/>
              <a:buChar char="•"/>
            </a:pPr>
            <a:r>
              <a:rPr lang="vi-VN" b="1"/>
              <a:t>Kết luận &amp; hướng phát triển</a:t>
            </a:r>
            <a:endParaRPr lang="en-US" b="1" dirty="0"/>
          </a:p>
        </p:txBody>
      </p:sp>
    </p:spTree>
    <p:extLst>
      <p:ext uri="{BB962C8B-B14F-4D97-AF65-F5344CB8AC3E}">
        <p14:creationId xmlns:p14="http://schemas.microsoft.com/office/powerpoint/2010/main" val="3613271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33C69-B56B-FC07-4D2F-67FC3FDF296F}"/>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DC6997E9-F415-F132-F63D-42D8D7DC137C}"/>
              </a:ext>
            </a:extLst>
          </p:cNvPr>
          <p:cNvSpPr txBox="1"/>
          <p:nvPr/>
        </p:nvSpPr>
        <p:spPr>
          <a:xfrm>
            <a:off x="6398078" y="215384"/>
            <a:ext cx="2400300" cy="369332"/>
          </a:xfrm>
          <a:prstGeom prst="rect">
            <a:avLst/>
          </a:prstGeom>
          <a:noFill/>
        </p:spPr>
        <p:txBody>
          <a:bodyPr wrap="square">
            <a:spAutoFit/>
          </a:bodyPr>
          <a:lstStyle/>
          <a:p>
            <a:pPr algn="ctr"/>
            <a:r>
              <a:rPr lang="vi-VN" sz="1800" b="1" u="none" strike="noStrike" dirty="0">
                <a:solidFill>
                  <a:schemeClr val="dk1"/>
                </a:solidFill>
                <a:effectLst/>
                <a:uFillTx/>
                <a:latin typeface="Arial"/>
              </a:rPr>
              <a:t>CƠ SỞ LÝ THUYẾT</a:t>
            </a:r>
            <a:endParaRPr lang="en-US" dirty="0"/>
          </a:p>
        </p:txBody>
      </p:sp>
      <p:sp>
        <p:nvSpPr>
          <p:cNvPr id="2" name="Rectangle 1">
            <a:extLst>
              <a:ext uri="{FF2B5EF4-FFF2-40B4-BE49-F238E27FC236}">
                <a16:creationId xmlns:a16="http://schemas.microsoft.com/office/drawing/2014/main" id="{A5B48674-92D0-53CF-1D5B-64CB4603A0B0}"/>
              </a:ext>
            </a:extLst>
          </p:cNvPr>
          <p:cNvSpPr/>
          <p:nvPr/>
        </p:nvSpPr>
        <p:spPr>
          <a:xfrm>
            <a:off x="4447607" y="2387084"/>
            <a:ext cx="248786" cy="369332"/>
          </a:xfrm>
          <a:prstGeom prst="rect">
            <a:avLst/>
          </a:prstGeom>
        </p:spPr>
        <p:txBody>
          <a:bodyPr wrap="none">
            <a:spAutoFit/>
          </a:bodyPr>
          <a:lstStyle/>
          <a:p>
            <a:r>
              <a:rPr lang="en-US" dirty="0"/>
              <a:t> </a:t>
            </a:r>
          </a:p>
        </p:txBody>
      </p:sp>
      <p:pic>
        <p:nvPicPr>
          <p:cNvPr id="4" name="Picture 3">
            <a:extLst>
              <a:ext uri="{FF2B5EF4-FFF2-40B4-BE49-F238E27FC236}">
                <a16:creationId xmlns:a16="http://schemas.microsoft.com/office/drawing/2014/main" id="{C5C64931-5D33-D1B1-37D0-DCC22FA898EB}"/>
              </a:ext>
            </a:extLst>
          </p:cNvPr>
          <p:cNvPicPr>
            <a:picLocks noChangeAspect="1"/>
          </p:cNvPicPr>
          <p:nvPr/>
        </p:nvPicPr>
        <p:blipFill>
          <a:blip r:embed="rId2"/>
          <a:stretch>
            <a:fillRect/>
          </a:stretch>
        </p:blipFill>
        <p:spPr>
          <a:xfrm>
            <a:off x="1285903" y="553557"/>
            <a:ext cx="6515072" cy="4405717"/>
          </a:xfrm>
          <a:prstGeom prst="rect">
            <a:avLst/>
          </a:prstGeom>
        </p:spPr>
      </p:pic>
      <p:sp>
        <p:nvSpPr>
          <p:cNvPr id="6" name="TextBox 5">
            <a:extLst>
              <a:ext uri="{FF2B5EF4-FFF2-40B4-BE49-F238E27FC236}">
                <a16:creationId xmlns:a16="http://schemas.microsoft.com/office/drawing/2014/main" id="{3473B368-2B34-77BA-8158-720EA3EA5AF4}"/>
              </a:ext>
            </a:extLst>
          </p:cNvPr>
          <p:cNvSpPr txBox="1"/>
          <p:nvPr/>
        </p:nvSpPr>
        <p:spPr>
          <a:xfrm>
            <a:off x="91439" y="159871"/>
            <a:ext cx="6284869" cy="369332"/>
          </a:xfrm>
          <a:prstGeom prst="rect">
            <a:avLst/>
          </a:prstGeom>
          <a:noFill/>
        </p:spPr>
        <p:txBody>
          <a:bodyPr wrap="square" rtlCol="0">
            <a:spAutoFit/>
          </a:bodyPr>
          <a:lstStyle/>
          <a:p>
            <a:r>
              <a:rPr lang="vi-VN" b="1" dirty="0"/>
              <a:t>SƠ ĐỒ ECDSA(được vẽ phần mềm visual pradigm      )</a:t>
            </a:r>
            <a:endParaRPr lang="en-US" b="1" dirty="0"/>
          </a:p>
        </p:txBody>
      </p:sp>
      <p:pic>
        <p:nvPicPr>
          <p:cNvPr id="7" name="Picture 2" descr="Visual Paradigm: Desktop and Online">
            <a:extLst>
              <a:ext uri="{FF2B5EF4-FFF2-40B4-BE49-F238E27FC236}">
                <a16:creationId xmlns:a16="http://schemas.microsoft.com/office/drawing/2014/main" id="{27B7CF35-7AC8-3BDC-96BE-7559CF5FC7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0075" y="122280"/>
            <a:ext cx="347853"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552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228600" y="3772080"/>
            <a:ext cx="3723840" cy="1171080"/>
          </a:xfrm>
          <a:prstGeom prst="rect">
            <a:avLst/>
          </a:prstGeom>
          <a:noFill/>
          <a:ln w="0">
            <a:noFill/>
          </a:ln>
        </p:spPr>
        <p:txBody>
          <a:bodyPr lIns="91440" tIns="91440" rIns="91440" bIns="91440" anchor="b">
            <a:normAutofit/>
          </a:bodyPr>
          <a:lstStyle/>
          <a:p>
            <a:pPr lvl="0" eaLnBrk="0" fontAlgn="base" hangingPunct="0">
              <a:lnSpc>
                <a:spcPct val="100000"/>
              </a:lnSpc>
              <a:spcAft>
                <a:spcPct val="0"/>
              </a:spcAft>
            </a:pPr>
            <a:r>
              <a:rPr lang="vi-VN" altLang="en-US" sz="1800" dirty="0">
                <a:latin typeface="Arial" panose="020B0604020202020204" pitchFamily="34" charset="0"/>
              </a:rPr>
              <a:t>Thực hiện hệ thống đồ án</a:t>
            </a:r>
          </a:p>
        </p:txBody>
      </p:sp>
      <p:sp>
        <p:nvSpPr>
          <p:cNvPr id="130" name="PlaceHolder 2"/>
          <p:cNvSpPr>
            <a:spLocks noGrp="1"/>
          </p:cNvSpPr>
          <p:nvPr>
            <p:ph type="subTitle"/>
          </p:nvPr>
        </p:nvSpPr>
        <p:spPr>
          <a:xfrm>
            <a:off x="228600" y="266760"/>
            <a:ext cx="3911600" cy="461665"/>
          </a:xfrm>
          <a:prstGeom prst="rect">
            <a:avLst/>
          </a:prstGeom>
          <a:noFill/>
          <a:ln w="0">
            <a:noFill/>
          </a:ln>
        </p:spPr>
        <p:txBody>
          <a:bodyPr wrap="square" lIns="91440" tIns="91440" rIns="91440" bIns="91440" anchor="t">
            <a:spAutoFit/>
          </a:bodyPr>
          <a:lstStyle/>
          <a:p>
            <a:pPr indent="0">
              <a:buNone/>
            </a:pPr>
            <a:r>
              <a:rPr lang="vi-VN" sz="2000" b="1" u="none" strike="noStrike" dirty="0">
                <a:solidFill>
                  <a:schemeClr val="dk1"/>
                </a:solidFill>
                <a:effectLst/>
                <a:uFillTx/>
                <a:latin typeface="Inter Tight"/>
                <a:ea typeface="Inter Tight"/>
              </a:rPr>
              <a:t>ĐỒ ÁN ĐƯỢC SỬ DỤNG CÔNG CỤ </a:t>
            </a:r>
            <a:endParaRPr lang="en-US" sz="2000" b="1" u="none" strike="noStrike" dirty="0">
              <a:solidFill>
                <a:schemeClr val="dk1"/>
              </a:solidFill>
              <a:effectLst/>
              <a:uFillTx/>
              <a:latin typeface="Inter Tight"/>
              <a:ea typeface="Inter Tight"/>
            </a:endParaRPr>
          </a:p>
        </p:txBody>
      </p:sp>
      <p:cxnSp>
        <p:nvCxnSpPr>
          <p:cNvPr id="131" name="Google Shape;221;p30"/>
          <p:cNvCxnSpPr/>
          <p:nvPr/>
        </p:nvCxnSpPr>
        <p:spPr>
          <a:xfrm flipH="1">
            <a:off x="313200" y="4914720"/>
            <a:ext cx="7853760" cy="360"/>
          </a:xfrm>
          <a:prstGeom prst="straightConnector1">
            <a:avLst/>
          </a:prstGeom>
          <a:ln w="9525">
            <a:solidFill>
              <a:srgbClr val="EFEFEF"/>
            </a:solidFill>
            <a:prstDash val="dot"/>
            <a:round/>
            <a:headEnd type="oval" w="med" len="med"/>
          </a:ln>
        </p:spPr>
      </p:cxnSp>
      <p:pic>
        <p:nvPicPr>
          <p:cNvPr id="2050" name="Picture 2">
            <a:extLst>
              <a:ext uri="{FF2B5EF4-FFF2-40B4-BE49-F238E27FC236}">
                <a16:creationId xmlns:a16="http://schemas.microsoft.com/office/drawing/2014/main" id="{1320323A-D66B-D8BB-19CA-3910D611F5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581" y="1939764"/>
            <a:ext cx="1127841" cy="11278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2D6ACE-2C08-5339-93AB-D61A6205279A}"/>
              </a:ext>
            </a:extLst>
          </p:cNvPr>
          <p:cNvSpPr txBox="1"/>
          <p:nvPr/>
        </p:nvSpPr>
        <p:spPr>
          <a:xfrm>
            <a:off x="335425" y="3127455"/>
            <a:ext cx="2370909" cy="584775"/>
          </a:xfrm>
          <a:prstGeom prst="rect">
            <a:avLst/>
          </a:prstGeom>
          <a:noFill/>
        </p:spPr>
        <p:txBody>
          <a:bodyPr wrap="square">
            <a:spAutoFit/>
          </a:bodyPr>
          <a:lstStyle/>
          <a:p>
            <a:r>
              <a:rPr lang="vi-VN" sz="1600" b="1" dirty="0"/>
              <a:t>N</a:t>
            </a:r>
            <a:r>
              <a:rPr lang="en-US" sz="1600" b="1" dirty="0" err="1"/>
              <a:t>gôn</a:t>
            </a:r>
            <a:r>
              <a:rPr lang="en-US" sz="1600" b="1" dirty="0"/>
              <a:t> </a:t>
            </a:r>
            <a:r>
              <a:rPr lang="en-US" sz="1600" b="1" dirty="0" err="1"/>
              <a:t>ngữ</a:t>
            </a:r>
            <a:r>
              <a:rPr lang="en-US" sz="1600" b="1" dirty="0"/>
              <a:t>:</a:t>
            </a:r>
            <a:r>
              <a:rPr lang="en-US" sz="1600" dirty="0"/>
              <a:t> Python </a:t>
            </a:r>
            <a:r>
              <a:rPr lang="vi-VN" sz="1600" dirty="0"/>
              <a:t>(phiên bản </a:t>
            </a:r>
            <a:r>
              <a:rPr lang="en-US" sz="1600" dirty="0"/>
              <a:t>3.13.</a:t>
            </a:r>
            <a:r>
              <a:rPr lang="vi-VN" sz="1600" dirty="0"/>
              <a:t>3)</a:t>
            </a:r>
            <a:endParaRPr lang="en-US" sz="1600" dirty="0"/>
          </a:p>
        </p:txBody>
      </p:sp>
      <p:pic>
        <p:nvPicPr>
          <p:cNvPr id="5" name="Picture 4">
            <a:extLst>
              <a:ext uri="{FF2B5EF4-FFF2-40B4-BE49-F238E27FC236}">
                <a16:creationId xmlns:a16="http://schemas.microsoft.com/office/drawing/2014/main" id="{9D239BEA-026E-42B8-8EB2-B0FA8D0304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184" y="1748032"/>
            <a:ext cx="2733361" cy="1401848"/>
          </a:xfrm>
          <a:prstGeom prst="rect">
            <a:avLst/>
          </a:prstGeom>
        </p:spPr>
      </p:pic>
      <p:sp>
        <p:nvSpPr>
          <p:cNvPr id="7" name="TextBox 6">
            <a:extLst>
              <a:ext uri="{FF2B5EF4-FFF2-40B4-BE49-F238E27FC236}">
                <a16:creationId xmlns:a16="http://schemas.microsoft.com/office/drawing/2014/main" id="{58ECCA1E-0DC6-5D7B-9490-2EF610D01803}"/>
              </a:ext>
            </a:extLst>
          </p:cNvPr>
          <p:cNvSpPr txBox="1"/>
          <p:nvPr/>
        </p:nvSpPr>
        <p:spPr>
          <a:xfrm>
            <a:off x="2728312" y="3123816"/>
            <a:ext cx="3070543" cy="830997"/>
          </a:xfrm>
          <a:prstGeom prst="rect">
            <a:avLst/>
          </a:prstGeom>
          <a:noFill/>
        </p:spPr>
        <p:txBody>
          <a:bodyPr wrap="square">
            <a:spAutoFit/>
          </a:bodyPr>
          <a:lstStyle/>
          <a:p>
            <a:pPr algn="ctr"/>
            <a:r>
              <a:rPr lang="vi-VN" sz="1600" b="1" dirty="0"/>
              <a:t>IDE &amp; Quản lý:</a:t>
            </a:r>
            <a:r>
              <a:rPr lang="vi-VN" sz="1600" dirty="0"/>
              <a:t> Visual Studio Code kết hợp Anaconda để quản lý môi trường ảo </a:t>
            </a:r>
            <a:endParaRPr lang="en-US" sz="1600" dirty="0"/>
          </a:p>
        </p:txBody>
      </p:sp>
      <p:pic>
        <p:nvPicPr>
          <p:cNvPr id="10" name="Picture 9">
            <a:extLst>
              <a:ext uri="{FF2B5EF4-FFF2-40B4-BE49-F238E27FC236}">
                <a16:creationId xmlns:a16="http://schemas.microsoft.com/office/drawing/2014/main" id="{29E8F062-F438-FAB3-44FD-05D22FB7AA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9394" y="1864005"/>
            <a:ext cx="2619375" cy="1285875"/>
          </a:xfrm>
          <a:prstGeom prst="rect">
            <a:avLst/>
          </a:prstGeom>
          <a:noFill/>
          <a:ln>
            <a:noFill/>
          </a:ln>
        </p:spPr>
      </p:pic>
      <p:sp>
        <p:nvSpPr>
          <p:cNvPr id="12" name="TextBox 11">
            <a:extLst>
              <a:ext uri="{FF2B5EF4-FFF2-40B4-BE49-F238E27FC236}">
                <a16:creationId xmlns:a16="http://schemas.microsoft.com/office/drawing/2014/main" id="{6C66BB18-A19B-B88D-DA43-F377AE04129A}"/>
              </a:ext>
            </a:extLst>
          </p:cNvPr>
          <p:cNvSpPr txBox="1"/>
          <p:nvPr/>
        </p:nvSpPr>
        <p:spPr>
          <a:xfrm>
            <a:off x="5798855" y="3149880"/>
            <a:ext cx="3249895" cy="1323439"/>
          </a:xfrm>
          <a:prstGeom prst="rect">
            <a:avLst/>
          </a:prstGeom>
          <a:noFill/>
        </p:spPr>
        <p:txBody>
          <a:bodyPr wrap="square">
            <a:spAutoFit/>
          </a:bodyPr>
          <a:lstStyle/>
          <a:p>
            <a:pPr algn="r"/>
            <a:r>
              <a:rPr lang="en-US" sz="1600" b="1" dirty="0"/>
              <a:t>Demo &amp; </a:t>
            </a:r>
            <a:r>
              <a:rPr lang="en-US" sz="1600" b="1" dirty="0" err="1"/>
              <a:t>Trực</a:t>
            </a:r>
            <a:r>
              <a:rPr lang="en-US" sz="1600" b="1" dirty="0"/>
              <a:t> </a:t>
            </a:r>
            <a:r>
              <a:rPr lang="en-US" sz="1600" b="1" dirty="0" err="1"/>
              <a:t>quan</a:t>
            </a:r>
            <a:r>
              <a:rPr lang="en-US" sz="1600" b="1" dirty="0"/>
              <a:t> </a:t>
            </a:r>
            <a:r>
              <a:rPr lang="en-US" sz="1600" b="1" dirty="0" err="1"/>
              <a:t>hóa</a:t>
            </a:r>
            <a:r>
              <a:rPr lang="en-US" sz="1600" b="1" dirty="0"/>
              <a:t>:</a:t>
            </a:r>
            <a:r>
              <a:rPr lang="en-US" sz="1600" dirty="0"/>
              <a:t> </a:t>
            </a:r>
            <a:r>
              <a:rPr lang="en-US" sz="1600" dirty="0" err="1"/>
              <a:t>Jupyter</a:t>
            </a:r>
            <a:r>
              <a:rPr lang="en-US" sz="1600" dirty="0"/>
              <a:t> Notebook </a:t>
            </a:r>
            <a:r>
              <a:rPr lang="en-US" sz="1600" dirty="0" err="1"/>
              <a:t>để</a:t>
            </a:r>
            <a:r>
              <a:rPr lang="en-US" sz="1600" dirty="0"/>
              <a:t> </a:t>
            </a:r>
            <a:r>
              <a:rPr lang="en-US" sz="1600" dirty="0" err="1"/>
              <a:t>chạy</a:t>
            </a:r>
            <a:r>
              <a:rPr lang="en-US" sz="1600" dirty="0"/>
              <a:t> </a:t>
            </a:r>
            <a:r>
              <a:rPr lang="en-US" sz="1600" dirty="0" err="1"/>
              <a:t>thử</a:t>
            </a:r>
            <a:r>
              <a:rPr lang="en-US" sz="1600" dirty="0"/>
              <a:t> </a:t>
            </a:r>
            <a:r>
              <a:rPr lang="en-US" sz="1600" dirty="0" err="1"/>
              <a:t>nghiệm</a:t>
            </a:r>
            <a:r>
              <a:rPr lang="en-US" sz="1600" dirty="0"/>
              <a:t> </a:t>
            </a:r>
            <a:r>
              <a:rPr lang="en-US" sz="1600" dirty="0" err="1"/>
              <a:t>từng</a:t>
            </a:r>
            <a:r>
              <a:rPr lang="en-US" sz="1600" dirty="0"/>
              <a:t> </a:t>
            </a:r>
            <a:r>
              <a:rPr lang="en-US" sz="1600" dirty="0" err="1"/>
              <a:t>đoạn</a:t>
            </a:r>
            <a:r>
              <a:rPr lang="en-US" sz="1600" dirty="0"/>
              <a:t> code </a:t>
            </a:r>
            <a:r>
              <a:rPr lang="en-US" sz="1600" dirty="0" err="1"/>
              <a:t>và</a:t>
            </a:r>
            <a:r>
              <a:rPr lang="en-US" sz="1600" dirty="0"/>
              <a:t> Flask Framework </a:t>
            </a:r>
            <a:r>
              <a:rPr lang="en-US" sz="1600" dirty="0" err="1"/>
              <a:t>để</a:t>
            </a:r>
            <a:r>
              <a:rPr lang="en-US" sz="1600" dirty="0"/>
              <a:t> </a:t>
            </a:r>
            <a:r>
              <a:rPr lang="en-US" sz="1600" dirty="0" err="1"/>
              <a:t>xây</a:t>
            </a:r>
            <a:r>
              <a:rPr lang="en-US" sz="1600" dirty="0"/>
              <a:t> </a:t>
            </a:r>
            <a:r>
              <a:rPr lang="en-US" sz="1600" dirty="0" err="1"/>
              <a:t>dựng</a:t>
            </a:r>
            <a:r>
              <a:rPr lang="en-US" sz="1600" dirty="0"/>
              <a:t> </a:t>
            </a:r>
            <a:r>
              <a:rPr lang="en-US" sz="1600" dirty="0" err="1"/>
              <a:t>giao</a:t>
            </a:r>
            <a:r>
              <a:rPr lang="en-US" sz="1600" dirty="0"/>
              <a:t> </a:t>
            </a:r>
            <a:r>
              <a:rPr lang="en-US" sz="1600" dirty="0" err="1"/>
              <a:t>diện</a:t>
            </a:r>
            <a:r>
              <a:rPr lang="en-US" sz="1600" dirty="0"/>
              <a:t> Web App.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3CE00-19F7-AFFB-C807-33DAA396B8A3}"/>
            </a:ext>
          </a:extLst>
        </p:cNvPr>
        <p:cNvGrpSpPr/>
        <p:nvPr/>
      </p:nvGrpSpPr>
      <p:grpSpPr>
        <a:xfrm>
          <a:off x="0" y="0"/>
          <a:ext cx="0" cy="0"/>
          <a:chOff x="0" y="0"/>
          <a:chExt cx="0" cy="0"/>
        </a:xfrm>
      </p:grpSpPr>
      <p:sp>
        <p:nvSpPr>
          <p:cNvPr id="129" name="PlaceHolder 1">
            <a:extLst>
              <a:ext uri="{FF2B5EF4-FFF2-40B4-BE49-F238E27FC236}">
                <a16:creationId xmlns:a16="http://schemas.microsoft.com/office/drawing/2014/main" id="{B05A4D23-FD0C-5499-C468-AE63095448A3}"/>
              </a:ext>
            </a:extLst>
          </p:cNvPr>
          <p:cNvSpPr>
            <a:spLocks noGrp="1"/>
          </p:cNvSpPr>
          <p:nvPr>
            <p:ph type="title"/>
          </p:nvPr>
        </p:nvSpPr>
        <p:spPr>
          <a:xfrm>
            <a:off x="228600" y="3772080"/>
            <a:ext cx="3723840" cy="1171080"/>
          </a:xfrm>
          <a:prstGeom prst="rect">
            <a:avLst/>
          </a:prstGeom>
          <a:noFill/>
          <a:ln w="0">
            <a:noFill/>
          </a:ln>
        </p:spPr>
        <p:txBody>
          <a:bodyPr lIns="91440" tIns="91440" rIns="91440" bIns="91440" anchor="b">
            <a:normAutofit/>
          </a:bodyPr>
          <a:lstStyle/>
          <a:p>
            <a:pPr lvl="0" eaLnBrk="0" fontAlgn="base" hangingPunct="0">
              <a:lnSpc>
                <a:spcPct val="100000"/>
              </a:lnSpc>
              <a:spcAft>
                <a:spcPct val="0"/>
              </a:spcAft>
            </a:pPr>
            <a:r>
              <a:rPr lang="vi-VN" altLang="en-US" sz="1800" dirty="0">
                <a:latin typeface="Arial" panose="020B0604020202020204" pitchFamily="34" charset="0"/>
              </a:rPr>
              <a:t>Thực hiện hệ thống đồ án</a:t>
            </a:r>
          </a:p>
        </p:txBody>
      </p:sp>
      <p:sp>
        <p:nvSpPr>
          <p:cNvPr id="130" name="PlaceHolder 2">
            <a:extLst>
              <a:ext uri="{FF2B5EF4-FFF2-40B4-BE49-F238E27FC236}">
                <a16:creationId xmlns:a16="http://schemas.microsoft.com/office/drawing/2014/main" id="{B79B9D03-8F70-BF38-2567-0FC1CBC11470}"/>
              </a:ext>
            </a:extLst>
          </p:cNvPr>
          <p:cNvSpPr>
            <a:spLocks noGrp="1"/>
          </p:cNvSpPr>
          <p:nvPr>
            <p:ph type="subTitle"/>
          </p:nvPr>
        </p:nvSpPr>
        <p:spPr>
          <a:xfrm>
            <a:off x="228600" y="266760"/>
            <a:ext cx="3911600" cy="461665"/>
          </a:xfrm>
          <a:prstGeom prst="rect">
            <a:avLst/>
          </a:prstGeom>
          <a:noFill/>
          <a:ln w="0">
            <a:noFill/>
          </a:ln>
        </p:spPr>
        <p:txBody>
          <a:bodyPr wrap="square" lIns="91440" tIns="91440" rIns="91440" bIns="91440" anchor="t">
            <a:spAutoFit/>
          </a:bodyPr>
          <a:lstStyle/>
          <a:p>
            <a:pPr indent="0">
              <a:buNone/>
            </a:pPr>
            <a:r>
              <a:rPr lang="vi-VN" sz="2000" b="1" u="none" strike="noStrike" dirty="0">
                <a:solidFill>
                  <a:schemeClr val="dk1"/>
                </a:solidFill>
                <a:effectLst/>
                <a:uFillTx/>
                <a:latin typeface="Inter Tight"/>
                <a:ea typeface="Inter Tight"/>
              </a:rPr>
              <a:t>Các thư viện python chính</a:t>
            </a:r>
            <a:endParaRPr lang="en-US" sz="2000" b="1" u="none" strike="noStrike" dirty="0">
              <a:solidFill>
                <a:schemeClr val="dk1"/>
              </a:solidFill>
              <a:effectLst/>
              <a:uFillTx/>
              <a:latin typeface="Inter Tight"/>
              <a:ea typeface="Inter Tight"/>
            </a:endParaRPr>
          </a:p>
        </p:txBody>
      </p:sp>
      <p:cxnSp>
        <p:nvCxnSpPr>
          <p:cNvPr id="131" name="Google Shape;221;p30">
            <a:extLst>
              <a:ext uri="{FF2B5EF4-FFF2-40B4-BE49-F238E27FC236}">
                <a16:creationId xmlns:a16="http://schemas.microsoft.com/office/drawing/2014/main" id="{90AEFB56-211A-29E9-F8F0-7F6BE2FB27B6}"/>
              </a:ext>
            </a:extLst>
          </p:cNvPr>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2" name="Rectangle 1">
            <a:extLst>
              <a:ext uri="{FF2B5EF4-FFF2-40B4-BE49-F238E27FC236}">
                <a16:creationId xmlns:a16="http://schemas.microsoft.com/office/drawing/2014/main" id="{38F7C380-4603-487A-CCC7-9BBB9D653301}"/>
              </a:ext>
            </a:extLst>
          </p:cNvPr>
          <p:cNvSpPr>
            <a:spLocks noChangeArrowheads="1"/>
          </p:cNvSpPr>
          <p:nvPr/>
        </p:nvSpPr>
        <p:spPr bwMode="auto">
          <a:xfrm>
            <a:off x="0" y="866924"/>
            <a:ext cx="83210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Flask:</a:t>
            </a:r>
            <a:r>
              <a:rPr kumimoji="0" lang="en-US" altLang="en-US" sz="1800" b="0" i="0" u="none" strike="noStrike" cap="none" normalizeH="0" baseline="0" dirty="0">
                <a:ln>
                  <a:noFill/>
                </a:ln>
                <a:solidFill>
                  <a:schemeClr val="tx1"/>
                </a:solidFill>
                <a:effectLst/>
                <a:latin typeface="Arial" panose="020B0604020202020204" pitchFamily="34" charset="0"/>
              </a:rPr>
              <a:t> Thư </a:t>
            </a:r>
            <a:r>
              <a:rPr kumimoji="0" lang="en-US" altLang="en-US" sz="1800" b="0" i="0" u="none" strike="noStrike" cap="none" normalizeH="0" baseline="0" dirty="0" err="1">
                <a:ln>
                  <a:noFill/>
                </a:ln>
                <a:solidFill>
                  <a:schemeClr val="tx1"/>
                </a:solidFill>
                <a:effectLst/>
                <a:latin typeface="Arial" panose="020B0604020202020204" pitchFamily="34" charset="0"/>
              </a:rPr>
              <a:t>viện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tạo</a:t>
            </a:r>
            <a:r>
              <a:rPr kumimoji="0" lang="en-US" altLang="en-US" sz="1800" b="0" i="0" u="none" strike="noStrike" cap="none" normalizeH="0" baseline="0" dirty="0">
                <a:ln>
                  <a:noFill/>
                </a:ln>
                <a:solidFill>
                  <a:schemeClr val="tx1"/>
                </a:solidFill>
                <a:effectLst/>
                <a:latin typeface="Arial" panose="020B0604020202020204" pitchFamily="34" charset="0"/>
              </a:rPr>
              <a:t> Web Server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API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người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dùng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tương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Blockchain qua </a:t>
            </a:r>
            <a:r>
              <a:rPr kumimoji="0" lang="en-US" altLang="en-US" sz="1800" b="0" i="0" u="none" strike="noStrike" cap="none" normalizeH="0" baseline="0" dirty="0" err="1">
                <a:ln>
                  <a:noFill/>
                </a:ln>
                <a:solidFill>
                  <a:schemeClr val="tx1"/>
                </a:solidFill>
                <a:effectLst/>
                <a:latin typeface="Arial" panose="020B0604020202020204" pitchFamily="34" charset="0"/>
              </a:rPr>
              <a:t>trình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duyệt</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Ecdsa</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Thư </a:t>
            </a:r>
            <a:r>
              <a:rPr kumimoji="0" lang="en-US" altLang="en-US" sz="1800" b="0" i="0" u="none" strike="noStrike" cap="none" normalizeH="0" baseline="0" dirty="0" err="1">
                <a:ln>
                  <a:noFill/>
                </a:ln>
                <a:solidFill>
                  <a:schemeClr val="tx1"/>
                </a:solidFill>
                <a:effectLst/>
                <a:latin typeface="Arial" panose="020B0604020202020204" pitchFamily="34" charset="0"/>
              </a:rPr>
              <a:t>viện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mật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quan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trọng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dùng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tạo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cặp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khóa</a:t>
            </a:r>
            <a:r>
              <a:rPr kumimoji="0" lang="en-US" altLang="en-US" sz="1800" b="0" i="0" u="none" strike="noStrike" cap="none" normalizeH="0" baseline="0" dirty="0">
                <a:ln>
                  <a:noFill/>
                </a:ln>
                <a:solidFill>
                  <a:schemeClr val="tx1"/>
                </a:solidFill>
                <a:effectLst/>
                <a:latin typeface="Arial" panose="020B0604020202020204" pitchFamily="34" charset="0"/>
              </a:rPr>
              <a:t> (Public/Private Key)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số</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dịch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theo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chuẩn</a:t>
            </a:r>
            <a:r>
              <a:rPr kumimoji="0" lang="en-US" altLang="en-US" sz="1800" b="0" i="0" u="none" strike="noStrike" cap="none" normalizeH="0" baseline="0" dirty="0">
                <a:ln>
                  <a:noFill/>
                </a:ln>
                <a:solidFill>
                  <a:schemeClr val="tx1"/>
                </a:solidFill>
                <a:effectLst/>
                <a:latin typeface="Arial" panose="020B0604020202020204" pitchFamily="34" charset="0"/>
              </a:rPr>
              <a:t> SECP256k1 (</a:t>
            </a:r>
            <a:r>
              <a:rPr kumimoji="0" lang="en-US" altLang="en-US" sz="1800" b="0" i="0" u="none" strike="noStrike" cap="none" normalizeH="0" baseline="0" dirty="0" err="1">
                <a:ln>
                  <a:noFill/>
                </a:ln>
                <a:solidFill>
                  <a:schemeClr val="tx1"/>
                </a:solidFill>
                <a:effectLst/>
                <a:latin typeface="Arial" panose="020B0604020202020204" pitchFamily="34" charset="0"/>
              </a:rPr>
              <a:t>giống</a:t>
            </a:r>
            <a:r>
              <a:rPr kumimoji="0" lang="en-US" altLang="en-US" sz="1800" b="0" i="0" u="none" strike="noStrike" cap="none" normalizeH="0" baseline="0" dirty="0">
                <a:ln>
                  <a:noFill/>
                </a:ln>
                <a:solidFill>
                  <a:schemeClr val="tx1"/>
                </a:solidFill>
                <a:effectLst/>
                <a:latin typeface="Arial" panose="020B0604020202020204" pitchFamily="34" charset="0"/>
              </a:rPr>
              <a:t> Bitcoin)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7" name="Picture 3" descr="Python flask入门教程（flask教程）（轻量级Web框架）-CSDN博客">
            <a:extLst>
              <a:ext uri="{FF2B5EF4-FFF2-40B4-BE49-F238E27FC236}">
                <a16:creationId xmlns:a16="http://schemas.microsoft.com/office/drawing/2014/main" id="{C1AC01A3-2D37-F299-1A76-59E88873B4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40" y="2636520"/>
            <a:ext cx="3608108" cy="14119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08FB96-A43E-C56F-923A-C3D265C78CBA}"/>
              </a:ext>
            </a:extLst>
          </p:cNvPr>
          <p:cNvPicPr>
            <a:picLocks noChangeAspect="1"/>
          </p:cNvPicPr>
          <p:nvPr/>
        </p:nvPicPr>
        <p:blipFill>
          <a:blip r:embed="rId3"/>
          <a:stretch>
            <a:fillRect/>
          </a:stretch>
        </p:blipFill>
        <p:spPr>
          <a:xfrm>
            <a:off x="4805299" y="2736961"/>
            <a:ext cx="3787601" cy="1311482"/>
          </a:xfrm>
          <a:prstGeom prst="rect">
            <a:avLst/>
          </a:prstGeom>
        </p:spPr>
      </p:pic>
    </p:spTree>
    <p:extLst>
      <p:ext uri="{BB962C8B-B14F-4D97-AF65-F5344CB8AC3E}">
        <p14:creationId xmlns:p14="http://schemas.microsoft.com/office/powerpoint/2010/main" val="935014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03D8E-F562-1AF6-712D-52EFE6417C65}"/>
            </a:ext>
          </a:extLst>
        </p:cNvPr>
        <p:cNvGrpSpPr/>
        <p:nvPr/>
      </p:nvGrpSpPr>
      <p:grpSpPr>
        <a:xfrm>
          <a:off x="0" y="0"/>
          <a:ext cx="0" cy="0"/>
          <a:chOff x="0" y="0"/>
          <a:chExt cx="0" cy="0"/>
        </a:xfrm>
      </p:grpSpPr>
      <p:sp>
        <p:nvSpPr>
          <p:cNvPr id="129" name="PlaceHolder 1">
            <a:extLst>
              <a:ext uri="{FF2B5EF4-FFF2-40B4-BE49-F238E27FC236}">
                <a16:creationId xmlns:a16="http://schemas.microsoft.com/office/drawing/2014/main" id="{AD429030-D2D7-6EDD-22AD-A444F5E13C31}"/>
              </a:ext>
            </a:extLst>
          </p:cNvPr>
          <p:cNvSpPr>
            <a:spLocks noGrp="1"/>
          </p:cNvSpPr>
          <p:nvPr>
            <p:ph type="title"/>
          </p:nvPr>
        </p:nvSpPr>
        <p:spPr>
          <a:xfrm>
            <a:off x="228600" y="3772080"/>
            <a:ext cx="3723840" cy="1171080"/>
          </a:xfrm>
          <a:prstGeom prst="rect">
            <a:avLst/>
          </a:prstGeom>
          <a:noFill/>
          <a:ln w="0">
            <a:noFill/>
          </a:ln>
        </p:spPr>
        <p:txBody>
          <a:bodyPr lIns="91440" tIns="91440" rIns="91440" bIns="91440" anchor="b">
            <a:normAutofit/>
          </a:bodyPr>
          <a:lstStyle/>
          <a:p>
            <a:pPr lvl="0" eaLnBrk="0" fontAlgn="base" hangingPunct="0">
              <a:lnSpc>
                <a:spcPct val="100000"/>
              </a:lnSpc>
              <a:spcAft>
                <a:spcPct val="0"/>
              </a:spcAft>
            </a:pPr>
            <a:r>
              <a:rPr lang="vi-VN" altLang="en-US" sz="1800" dirty="0">
                <a:latin typeface="Arial" panose="020B0604020202020204" pitchFamily="34" charset="0"/>
              </a:rPr>
              <a:t>Thực hiện hệ thống đồ án</a:t>
            </a:r>
          </a:p>
        </p:txBody>
      </p:sp>
      <p:sp>
        <p:nvSpPr>
          <p:cNvPr id="130" name="PlaceHolder 2">
            <a:extLst>
              <a:ext uri="{FF2B5EF4-FFF2-40B4-BE49-F238E27FC236}">
                <a16:creationId xmlns:a16="http://schemas.microsoft.com/office/drawing/2014/main" id="{60FE0ECA-F715-E0B9-1CB4-738D4962FE9D}"/>
              </a:ext>
            </a:extLst>
          </p:cNvPr>
          <p:cNvSpPr>
            <a:spLocks noGrp="1"/>
          </p:cNvSpPr>
          <p:nvPr>
            <p:ph type="subTitle"/>
          </p:nvPr>
        </p:nvSpPr>
        <p:spPr>
          <a:xfrm>
            <a:off x="228600" y="266760"/>
            <a:ext cx="3911600" cy="461665"/>
          </a:xfrm>
          <a:prstGeom prst="rect">
            <a:avLst/>
          </a:prstGeom>
          <a:noFill/>
          <a:ln w="0">
            <a:noFill/>
          </a:ln>
        </p:spPr>
        <p:txBody>
          <a:bodyPr wrap="square" lIns="91440" tIns="91440" rIns="91440" bIns="91440" anchor="t">
            <a:spAutoFit/>
          </a:bodyPr>
          <a:lstStyle/>
          <a:p>
            <a:pPr indent="0">
              <a:buNone/>
            </a:pPr>
            <a:r>
              <a:rPr lang="vi-VN" sz="2000" b="1" u="none" strike="noStrike" dirty="0">
                <a:solidFill>
                  <a:schemeClr val="dk1"/>
                </a:solidFill>
                <a:effectLst/>
                <a:uFillTx/>
                <a:latin typeface="Inter Tight"/>
                <a:ea typeface="Inter Tight"/>
              </a:rPr>
              <a:t>Các thư viện python chính</a:t>
            </a:r>
            <a:endParaRPr lang="en-US" sz="2000" b="1" u="none" strike="noStrike" dirty="0">
              <a:solidFill>
                <a:schemeClr val="dk1"/>
              </a:solidFill>
              <a:effectLst/>
              <a:uFillTx/>
              <a:latin typeface="Inter Tight"/>
              <a:ea typeface="Inter Tight"/>
            </a:endParaRPr>
          </a:p>
        </p:txBody>
      </p:sp>
      <p:cxnSp>
        <p:nvCxnSpPr>
          <p:cNvPr id="131" name="Google Shape;221;p30">
            <a:extLst>
              <a:ext uri="{FF2B5EF4-FFF2-40B4-BE49-F238E27FC236}">
                <a16:creationId xmlns:a16="http://schemas.microsoft.com/office/drawing/2014/main" id="{A3CFA34B-748B-B461-1DF4-326B416B77D4}"/>
              </a:ext>
            </a:extLst>
          </p:cNvPr>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4" name="Rectangle 2">
            <a:extLst>
              <a:ext uri="{FF2B5EF4-FFF2-40B4-BE49-F238E27FC236}">
                <a16:creationId xmlns:a16="http://schemas.microsoft.com/office/drawing/2014/main" id="{6E6555D7-5C5C-B269-17CB-508EFA283897}"/>
              </a:ext>
            </a:extLst>
          </p:cNvPr>
          <p:cNvSpPr>
            <a:spLocks noChangeArrowheads="1"/>
          </p:cNvSpPr>
          <p:nvPr/>
        </p:nvSpPr>
        <p:spPr bwMode="auto">
          <a:xfrm>
            <a:off x="240848" y="752654"/>
            <a:ext cx="64135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Hashlib</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Dùng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tạo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băm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SHA-256</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đảm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bảo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tính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toàn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vẹn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Threading: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Dùng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chạy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luồng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phép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chức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năng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Tự</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động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đào</a:t>
            </a:r>
            <a:r>
              <a:rPr kumimoji="0" lang="en-US" altLang="en-US" sz="1800" b="0" i="0" u="none" strike="noStrike" cap="none" normalizeH="0" baseline="0" dirty="0">
                <a:ln>
                  <a:noFill/>
                </a:ln>
                <a:solidFill>
                  <a:schemeClr val="tx1"/>
                </a:solidFill>
                <a:effectLst/>
                <a:latin typeface="Arial" panose="020B0604020202020204" pitchFamily="34" charset="0"/>
              </a:rPr>
              <a:t>" (Auto-mining) </a:t>
            </a:r>
            <a:r>
              <a:rPr kumimoji="0" lang="en-US" altLang="en-US" sz="1800" b="0" i="0" u="none" strike="noStrike" cap="none" normalizeH="0" baseline="0" dirty="0" err="1">
                <a:ln>
                  <a:noFill/>
                </a:ln>
                <a:solidFill>
                  <a:schemeClr val="tx1"/>
                </a:solidFill>
                <a:effectLst/>
                <a:latin typeface="Arial" panose="020B0604020202020204" pitchFamily="34" charset="0"/>
              </a:rPr>
              <a:t>chạy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ngầm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làm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đơ</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diện</a:t>
            </a:r>
            <a:r>
              <a:rPr kumimoji="0" lang="en-US" altLang="en-US" sz="1800" b="0" i="0" u="none" strike="noStrike" cap="none" normalizeH="0" baseline="0" dirty="0">
                <a:ln>
                  <a:noFill/>
                </a:ln>
                <a:solidFill>
                  <a:schemeClr val="tx1"/>
                </a:solidFill>
                <a:effectLst/>
                <a:latin typeface="Arial" panose="020B0604020202020204" pitchFamily="34" charset="0"/>
              </a:rPr>
              <a:t> web </a:t>
            </a:r>
          </a:p>
        </p:txBody>
      </p:sp>
      <p:pic>
        <p:nvPicPr>
          <p:cNvPr id="7172" name="Picture 4" descr="Master Python's hashlib Module: Comprehensive Guide to Secure Hashes ...">
            <a:extLst>
              <a:ext uri="{FF2B5EF4-FFF2-40B4-BE49-F238E27FC236}">
                <a16:creationId xmlns:a16="http://schemas.microsoft.com/office/drawing/2014/main" id="{568F911D-991B-660A-C719-22DEDD4B00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920" y="2621458"/>
            <a:ext cx="2742880" cy="154287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ow to Use threading Module to Create Threads in Python">
            <a:extLst>
              <a:ext uri="{FF2B5EF4-FFF2-40B4-BE49-F238E27FC236}">
                <a16:creationId xmlns:a16="http://schemas.microsoft.com/office/drawing/2014/main" id="{59D4B18F-5091-D0E7-BEF4-78A373B74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1160" y="2698841"/>
            <a:ext cx="2832100" cy="148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980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6189C-434C-0FC9-3A5C-28A54B052413}"/>
            </a:ext>
          </a:extLst>
        </p:cNvPr>
        <p:cNvGrpSpPr/>
        <p:nvPr/>
      </p:nvGrpSpPr>
      <p:grpSpPr>
        <a:xfrm>
          <a:off x="0" y="0"/>
          <a:ext cx="0" cy="0"/>
          <a:chOff x="0" y="0"/>
          <a:chExt cx="0" cy="0"/>
        </a:xfrm>
      </p:grpSpPr>
      <p:sp>
        <p:nvSpPr>
          <p:cNvPr id="129" name="PlaceHolder 1">
            <a:extLst>
              <a:ext uri="{FF2B5EF4-FFF2-40B4-BE49-F238E27FC236}">
                <a16:creationId xmlns:a16="http://schemas.microsoft.com/office/drawing/2014/main" id="{D139E57A-3BBB-9C01-BB2F-FE88D03CDCD7}"/>
              </a:ext>
            </a:extLst>
          </p:cNvPr>
          <p:cNvSpPr>
            <a:spLocks noGrp="1"/>
          </p:cNvSpPr>
          <p:nvPr>
            <p:ph type="title"/>
          </p:nvPr>
        </p:nvSpPr>
        <p:spPr>
          <a:xfrm>
            <a:off x="228600" y="3772080"/>
            <a:ext cx="3723840" cy="1171080"/>
          </a:xfrm>
          <a:prstGeom prst="rect">
            <a:avLst/>
          </a:prstGeom>
          <a:noFill/>
          <a:ln w="0">
            <a:noFill/>
          </a:ln>
        </p:spPr>
        <p:txBody>
          <a:bodyPr lIns="91440" tIns="91440" rIns="91440" bIns="91440" anchor="b">
            <a:normAutofit/>
          </a:bodyPr>
          <a:lstStyle/>
          <a:p>
            <a:pPr lvl="0" eaLnBrk="0" fontAlgn="base" hangingPunct="0">
              <a:lnSpc>
                <a:spcPct val="100000"/>
              </a:lnSpc>
              <a:spcAft>
                <a:spcPct val="0"/>
              </a:spcAft>
            </a:pPr>
            <a:r>
              <a:rPr lang="vi-VN" altLang="en-US" sz="1800" dirty="0">
                <a:latin typeface="Arial" panose="020B0604020202020204" pitchFamily="34" charset="0"/>
              </a:rPr>
              <a:t>Thực hiện hệ thống đồ án</a:t>
            </a:r>
          </a:p>
        </p:txBody>
      </p:sp>
      <p:sp>
        <p:nvSpPr>
          <p:cNvPr id="130" name="PlaceHolder 2">
            <a:extLst>
              <a:ext uri="{FF2B5EF4-FFF2-40B4-BE49-F238E27FC236}">
                <a16:creationId xmlns:a16="http://schemas.microsoft.com/office/drawing/2014/main" id="{72F86381-0407-8C14-CD06-1D84F9A12A7E}"/>
              </a:ext>
            </a:extLst>
          </p:cNvPr>
          <p:cNvSpPr>
            <a:spLocks noGrp="1"/>
          </p:cNvSpPr>
          <p:nvPr>
            <p:ph type="subTitle"/>
          </p:nvPr>
        </p:nvSpPr>
        <p:spPr>
          <a:xfrm>
            <a:off x="228600" y="266760"/>
            <a:ext cx="3911600" cy="461665"/>
          </a:xfrm>
          <a:prstGeom prst="rect">
            <a:avLst/>
          </a:prstGeom>
          <a:noFill/>
          <a:ln w="0">
            <a:noFill/>
          </a:ln>
        </p:spPr>
        <p:txBody>
          <a:bodyPr wrap="square" lIns="91440" tIns="91440" rIns="91440" bIns="91440" anchor="t">
            <a:spAutoFit/>
          </a:bodyPr>
          <a:lstStyle/>
          <a:p>
            <a:pPr indent="0">
              <a:buNone/>
            </a:pPr>
            <a:r>
              <a:rPr lang="vi-VN" sz="2000" b="1" u="none" strike="noStrike" dirty="0">
                <a:solidFill>
                  <a:schemeClr val="dk1"/>
                </a:solidFill>
                <a:effectLst/>
                <a:uFillTx/>
                <a:latin typeface="Inter Tight"/>
                <a:ea typeface="Inter Tight"/>
              </a:rPr>
              <a:t>Các thư viện python chính</a:t>
            </a:r>
            <a:endParaRPr lang="en-US" sz="2000" b="1" u="none" strike="noStrike" dirty="0">
              <a:solidFill>
                <a:schemeClr val="dk1"/>
              </a:solidFill>
              <a:effectLst/>
              <a:uFillTx/>
              <a:latin typeface="Inter Tight"/>
              <a:ea typeface="Inter Tight"/>
            </a:endParaRPr>
          </a:p>
        </p:txBody>
      </p:sp>
      <p:cxnSp>
        <p:nvCxnSpPr>
          <p:cNvPr id="131" name="Google Shape;221;p30">
            <a:extLst>
              <a:ext uri="{FF2B5EF4-FFF2-40B4-BE49-F238E27FC236}">
                <a16:creationId xmlns:a16="http://schemas.microsoft.com/office/drawing/2014/main" id="{83BF2C68-1345-44DD-9667-5D387BFEE630}"/>
              </a:ext>
            </a:extLst>
          </p:cNvPr>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3" name="Rectangle 2">
            <a:extLst>
              <a:ext uri="{FF2B5EF4-FFF2-40B4-BE49-F238E27FC236}">
                <a16:creationId xmlns:a16="http://schemas.microsoft.com/office/drawing/2014/main" id="{E67D0AB5-FC7B-8F1B-BF7B-7EBEF5CC98FD}"/>
              </a:ext>
            </a:extLst>
          </p:cNvPr>
          <p:cNvSpPr>
            <a:spLocks noChangeArrowheads="1"/>
          </p:cNvSpPr>
          <p:nvPr/>
        </p:nvSpPr>
        <p:spPr bwMode="auto">
          <a:xfrm>
            <a:off x="313200" y="857000"/>
            <a:ext cx="78537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Werkzeug</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Hỗ</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chạy</a:t>
            </a:r>
            <a:r>
              <a:rPr kumimoji="0" lang="en-US" altLang="en-US" sz="1800" b="0" i="0" u="none" strike="noStrike" cap="none" normalizeH="0" baseline="0" dirty="0">
                <a:ln>
                  <a:noFill/>
                </a:ln>
                <a:solidFill>
                  <a:schemeClr val="tx1"/>
                </a:solidFill>
                <a:effectLst/>
                <a:latin typeface="Arial" panose="020B0604020202020204" pitchFamily="34" charset="0"/>
              </a:rPr>
              <a:t> Flask server </a:t>
            </a:r>
            <a:r>
              <a:rPr kumimoji="0" lang="en-US" altLang="en-US" sz="1800" b="0" i="0" u="none" strike="noStrike" cap="none" normalizeH="0" baseline="0" dirty="0" err="1">
                <a:ln>
                  <a:noFill/>
                </a:ln>
                <a:solidFill>
                  <a:schemeClr val="tx1"/>
                </a:solidFill>
                <a:effectLst/>
                <a:latin typeface="Arial" panose="020B0604020202020204" pitchFamily="34" charset="0"/>
              </a:rPr>
              <a:t>mượt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môi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trường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Jupyter</a:t>
            </a:r>
            <a:r>
              <a:rPr kumimoji="0" lang="en-US" altLang="en-US" sz="1800" b="0" i="0" u="none" strike="noStrike" cap="none" normalizeH="0" baseline="0" dirty="0">
                <a:ln>
                  <a:noFill/>
                </a:ln>
                <a:solidFill>
                  <a:schemeClr val="tx1"/>
                </a:solidFill>
                <a:effectLst/>
                <a:latin typeface="Arial" panose="020B0604020202020204" pitchFamily="34" charset="0"/>
              </a:rPr>
              <a:t> Notebook.</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Json &amp; Time:</a:t>
            </a:r>
            <a:r>
              <a:rPr kumimoji="0" lang="en-US" altLang="en-US" sz="1800" b="0" i="0" u="none" strike="noStrike" cap="none" normalizeH="0" baseline="0" dirty="0">
                <a:ln>
                  <a:noFill/>
                </a:ln>
                <a:solidFill>
                  <a:schemeClr val="tx1"/>
                </a:solidFill>
                <a:effectLst/>
                <a:latin typeface="Arial" panose="020B0604020202020204" pitchFamily="34" charset="0"/>
              </a:rPr>
              <a:t> Thư </a:t>
            </a:r>
            <a:r>
              <a:rPr kumimoji="0" lang="en-US" altLang="en-US" sz="1800" b="0" i="0" u="none" strike="noStrike" cap="none" normalizeH="0" baseline="0" dirty="0" err="1">
                <a:ln>
                  <a:noFill/>
                </a:ln>
                <a:solidFill>
                  <a:schemeClr val="tx1"/>
                </a:solidFill>
                <a:effectLst/>
                <a:latin typeface="Arial" panose="020B0604020202020204" pitchFamily="34" charset="0"/>
              </a:rPr>
              <a:t>viện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chuẩn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dấu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gian</a:t>
            </a:r>
            <a:r>
              <a:rPr kumimoji="0" lang="en-US" altLang="en-US" sz="1800" b="0" i="0" u="none" strike="noStrike" cap="none" normalizeH="0" baseline="0" dirty="0">
                <a:ln>
                  <a:noFill/>
                </a:ln>
                <a:solidFill>
                  <a:schemeClr val="tx1"/>
                </a:solidFill>
                <a:effectLst/>
                <a:latin typeface="Arial" panose="020B0604020202020204" pitchFamily="34" charset="0"/>
              </a:rPr>
              <a:t> (Timestamp) </a:t>
            </a:r>
            <a:r>
              <a:rPr kumimoji="0" lang="en-US" altLang="en-US" sz="1800" b="0" i="0" u="none" strike="noStrike" cap="none" normalizeH="0" baseline="0" dirty="0" err="1">
                <a:ln>
                  <a:noFill/>
                </a:ln>
                <a:solidFill>
                  <a:schemeClr val="tx1"/>
                </a:solidFill>
                <a:effectLst/>
                <a:latin typeface="Arial" panose="020B0604020202020204" pitchFamily="34" charset="0"/>
              </a:rPr>
              <a:t>cho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từng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6" name="Picture 4" descr="GitHub - pallets/werkzeug: The comprehensive WSGI web application library.">
            <a:extLst>
              <a:ext uri="{FF2B5EF4-FFF2-40B4-BE49-F238E27FC236}">
                <a16:creationId xmlns:a16="http://schemas.microsoft.com/office/drawing/2014/main" id="{E25D4A5F-DF2B-2336-A73A-E574C5A29E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200" y="2441918"/>
            <a:ext cx="4140200" cy="20701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JSON Data Handling in Python Made Easy | by Md Shamim | Level Up Coding">
            <a:extLst>
              <a:ext uri="{FF2B5EF4-FFF2-40B4-BE49-F238E27FC236}">
                <a16:creationId xmlns:a16="http://schemas.microsoft.com/office/drawing/2014/main" id="{C1FC9A53-E530-75AC-E0B3-F1F3008FD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913" y="2294486"/>
            <a:ext cx="3671887"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58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1DD86-52B9-7693-FFD3-FE7AFFDDA3F8}"/>
            </a:ext>
          </a:extLst>
        </p:cNvPr>
        <p:cNvGrpSpPr/>
        <p:nvPr/>
      </p:nvGrpSpPr>
      <p:grpSpPr>
        <a:xfrm>
          <a:off x="0" y="0"/>
          <a:ext cx="0" cy="0"/>
          <a:chOff x="0" y="0"/>
          <a:chExt cx="0" cy="0"/>
        </a:xfrm>
      </p:grpSpPr>
      <p:sp>
        <p:nvSpPr>
          <p:cNvPr id="129" name="PlaceHolder 1">
            <a:extLst>
              <a:ext uri="{FF2B5EF4-FFF2-40B4-BE49-F238E27FC236}">
                <a16:creationId xmlns:a16="http://schemas.microsoft.com/office/drawing/2014/main" id="{7E0D595C-11A2-DC49-8027-73650015F295}"/>
              </a:ext>
            </a:extLst>
          </p:cNvPr>
          <p:cNvSpPr>
            <a:spLocks noGrp="1"/>
          </p:cNvSpPr>
          <p:nvPr>
            <p:ph type="title"/>
          </p:nvPr>
        </p:nvSpPr>
        <p:spPr>
          <a:xfrm>
            <a:off x="228600" y="3772080"/>
            <a:ext cx="3723840" cy="1171080"/>
          </a:xfrm>
          <a:prstGeom prst="rect">
            <a:avLst/>
          </a:prstGeom>
          <a:noFill/>
          <a:ln w="0">
            <a:noFill/>
          </a:ln>
        </p:spPr>
        <p:txBody>
          <a:bodyPr lIns="91440" tIns="91440" rIns="91440" bIns="91440" anchor="b">
            <a:normAutofit/>
          </a:bodyPr>
          <a:lstStyle/>
          <a:p>
            <a:pPr lvl="0" eaLnBrk="0" fontAlgn="base" hangingPunct="0">
              <a:lnSpc>
                <a:spcPct val="100000"/>
              </a:lnSpc>
              <a:spcAft>
                <a:spcPct val="0"/>
              </a:spcAft>
            </a:pPr>
            <a:r>
              <a:rPr lang="vi-VN" altLang="en-US" sz="1800" dirty="0">
                <a:latin typeface="Arial" panose="020B0604020202020204" pitchFamily="34" charset="0"/>
              </a:rPr>
              <a:t>Thực hiện hệ thống đồ án</a:t>
            </a:r>
          </a:p>
        </p:txBody>
      </p:sp>
      <p:sp>
        <p:nvSpPr>
          <p:cNvPr id="130" name="PlaceHolder 2">
            <a:extLst>
              <a:ext uri="{FF2B5EF4-FFF2-40B4-BE49-F238E27FC236}">
                <a16:creationId xmlns:a16="http://schemas.microsoft.com/office/drawing/2014/main" id="{F87162A6-BFBD-EE8D-0F4C-D544D4EDDE2E}"/>
              </a:ext>
            </a:extLst>
          </p:cNvPr>
          <p:cNvSpPr>
            <a:spLocks noGrp="1"/>
          </p:cNvSpPr>
          <p:nvPr>
            <p:ph type="subTitle"/>
          </p:nvPr>
        </p:nvSpPr>
        <p:spPr>
          <a:xfrm>
            <a:off x="228600" y="266760"/>
            <a:ext cx="3911600" cy="461665"/>
          </a:xfrm>
          <a:prstGeom prst="rect">
            <a:avLst/>
          </a:prstGeom>
          <a:noFill/>
          <a:ln w="0">
            <a:noFill/>
          </a:ln>
        </p:spPr>
        <p:txBody>
          <a:bodyPr wrap="square" lIns="91440" tIns="91440" rIns="91440" bIns="91440" anchor="t">
            <a:spAutoFit/>
          </a:bodyPr>
          <a:lstStyle/>
          <a:p>
            <a:pPr indent="0">
              <a:buNone/>
            </a:pPr>
            <a:r>
              <a:rPr lang="vi-VN" sz="2000" b="1" u="none" strike="noStrike" dirty="0">
                <a:solidFill>
                  <a:schemeClr val="dk1"/>
                </a:solidFill>
                <a:effectLst/>
                <a:uFillTx/>
                <a:latin typeface="Inter Tight"/>
                <a:ea typeface="Inter Tight"/>
              </a:rPr>
              <a:t>Các công nghệ khác </a:t>
            </a:r>
            <a:endParaRPr lang="en-US" sz="2000" b="1" u="none" strike="noStrike" dirty="0">
              <a:solidFill>
                <a:schemeClr val="dk1"/>
              </a:solidFill>
              <a:effectLst/>
              <a:uFillTx/>
              <a:latin typeface="Inter Tight"/>
              <a:ea typeface="Inter Tight"/>
            </a:endParaRPr>
          </a:p>
        </p:txBody>
      </p:sp>
      <p:cxnSp>
        <p:nvCxnSpPr>
          <p:cNvPr id="131" name="Google Shape;221;p30">
            <a:extLst>
              <a:ext uri="{FF2B5EF4-FFF2-40B4-BE49-F238E27FC236}">
                <a16:creationId xmlns:a16="http://schemas.microsoft.com/office/drawing/2014/main" id="{85A67030-433E-4358-F171-411A0BD151F8}"/>
              </a:ext>
            </a:extLst>
          </p:cNvPr>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4" name="Rectangle 2">
            <a:extLst>
              <a:ext uri="{FF2B5EF4-FFF2-40B4-BE49-F238E27FC236}">
                <a16:creationId xmlns:a16="http://schemas.microsoft.com/office/drawing/2014/main" id="{A9C7C3BB-0870-8C5C-96B1-8EB49096D89E}"/>
              </a:ext>
            </a:extLst>
          </p:cNvPr>
          <p:cNvSpPr>
            <a:spLocks noChangeArrowheads="1"/>
          </p:cNvSpPr>
          <p:nvPr/>
        </p:nvSpPr>
        <p:spPr bwMode="auto">
          <a:xfrm>
            <a:off x="408717" y="1285420"/>
            <a:ext cx="529975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HTML5/CSS3:</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bố</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cục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sắc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/Dark theme) .</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JavaScript: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hành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động</a:t>
            </a:r>
            <a:r>
              <a:rPr kumimoji="0" lang="en-US" altLang="en-US" sz="1800" b="0" i="0" u="none" strike="noStrike" cap="none" normalizeH="0" baseline="0" dirty="0">
                <a:ln>
                  <a:noFill/>
                </a:ln>
                <a:solidFill>
                  <a:schemeClr val="tx1"/>
                </a:solidFill>
                <a:effectLst/>
                <a:latin typeface="Arial" panose="020B0604020202020204" pitchFamily="34" charset="0"/>
              </a:rPr>
              <a:t> click </a:t>
            </a:r>
            <a:r>
              <a:rPr kumimoji="0" lang="en-US" altLang="en-US" sz="1800" b="0" i="0" u="none" strike="noStrike" cap="none" normalizeH="0" baseline="0" dirty="0" err="1">
                <a:ln>
                  <a:noFill/>
                </a:ln>
                <a:solidFill>
                  <a:schemeClr val="tx1"/>
                </a:solidFill>
                <a:effectLst/>
                <a:latin typeface="Arial" panose="020B0604020202020204" pitchFamily="34" charset="0"/>
              </a:rPr>
              <a:t>nút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gọi</a:t>
            </a:r>
            <a:r>
              <a:rPr kumimoji="0" lang="en-US" altLang="en-US" sz="1800" b="0" i="0" u="none" strike="noStrike" cap="none" normalizeH="0" baseline="0" dirty="0">
                <a:ln>
                  <a:noFill/>
                </a:ln>
                <a:solidFill>
                  <a:schemeClr val="tx1"/>
                </a:solidFill>
                <a:effectLst/>
                <a:latin typeface="Arial" panose="020B0604020202020204" pitchFamily="34" charset="0"/>
              </a:rPr>
              <a:t> API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cập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nhật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Blockchain </a:t>
            </a:r>
            <a:r>
              <a:rPr kumimoji="0" lang="en-US" altLang="en-US" sz="1800" b="0" i="0" u="none" strike="noStrike" cap="none" normalizeH="0" baseline="0" dirty="0" err="1">
                <a:ln>
                  <a:noFill/>
                </a:ln>
                <a:solidFill>
                  <a:schemeClr val="tx1"/>
                </a:solidFill>
                <a:effectLst/>
                <a:latin typeface="Arial" panose="020B0604020202020204" pitchFamily="34" charset="0"/>
              </a:rPr>
              <a:t>mà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cần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tải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trang</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30804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228600" y="4536420"/>
            <a:ext cx="2946400" cy="406740"/>
          </a:xfrm>
          <a:prstGeom prst="rect">
            <a:avLst/>
          </a:prstGeom>
          <a:noFill/>
          <a:ln w="0">
            <a:noFill/>
          </a:ln>
        </p:spPr>
        <p:txBody>
          <a:bodyPr lIns="91440" tIns="91440" rIns="91440" bIns="91440" anchor="b">
            <a:normAutofit fontScale="90000"/>
          </a:bodyPr>
          <a:lstStyle/>
          <a:p>
            <a:pPr>
              <a:lnSpc>
                <a:spcPct val="100000"/>
              </a:lnSpc>
              <a:tabLst>
                <a:tab pos="0" algn="l"/>
              </a:tabLst>
            </a:pPr>
            <a:r>
              <a:rPr lang="vi-VN" altLang="en-US" sz="1800" dirty="0">
                <a:latin typeface="Arial" panose="020B0604020202020204" pitchFamily="34" charset="0"/>
              </a:rPr>
              <a:t>Thực </a:t>
            </a:r>
            <a:r>
              <a:rPr lang="vi-VN" altLang="en-US" sz="2000" dirty="0">
                <a:latin typeface="Arial" panose="020B0604020202020204" pitchFamily="34" charset="0"/>
              </a:rPr>
              <a:t>h</a:t>
            </a:r>
            <a:r>
              <a:rPr lang="vi-VN" altLang="en-US" sz="1800" dirty="0">
                <a:latin typeface="Arial" panose="020B0604020202020204" pitchFamily="34" charset="0"/>
              </a:rPr>
              <a:t>     </a:t>
            </a:r>
            <a:r>
              <a:rPr lang="vi-VN" altLang="en-US" sz="2000" dirty="0">
                <a:latin typeface="Arial" panose="020B0604020202020204" pitchFamily="34" charset="0"/>
              </a:rPr>
              <a:t>iện</a:t>
            </a:r>
            <a:r>
              <a:rPr lang="vi-VN" altLang="en-US" sz="1800" dirty="0">
                <a:latin typeface="Arial" panose="020B0604020202020204" pitchFamily="34" charset="0"/>
              </a:rPr>
              <a:t> hệ thống đồ án</a:t>
            </a:r>
            <a:endParaRPr lang="fr-FR" sz="1800" b="0" u="none" strike="noStrike" dirty="0">
              <a:solidFill>
                <a:schemeClr val="dk1"/>
              </a:solidFill>
              <a:effectLst/>
              <a:uFillTx/>
              <a:latin typeface="Arial"/>
            </a:endParaRPr>
          </a:p>
        </p:txBody>
      </p:sp>
      <p:cxnSp>
        <p:nvCxnSpPr>
          <p:cNvPr id="137" name="Google Shape;221;p30"/>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5" name="TextBox 4">
            <a:extLst>
              <a:ext uri="{FF2B5EF4-FFF2-40B4-BE49-F238E27FC236}">
                <a16:creationId xmlns:a16="http://schemas.microsoft.com/office/drawing/2014/main" id="{DBBFB087-FD60-B383-9538-C712BD9733CC}"/>
              </a:ext>
            </a:extLst>
          </p:cNvPr>
          <p:cNvSpPr txBox="1"/>
          <p:nvPr/>
        </p:nvSpPr>
        <p:spPr>
          <a:xfrm>
            <a:off x="228600" y="228420"/>
            <a:ext cx="4572000" cy="369332"/>
          </a:xfrm>
          <a:prstGeom prst="rect">
            <a:avLst/>
          </a:prstGeom>
          <a:noFill/>
        </p:spPr>
        <p:txBody>
          <a:bodyPr wrap="square">
            <a:spAutoFit/>
          </a:bodyPr>
          <a:lstStyle/>
          <a:p>
            <a:r>
              <a:rPr lang="vi-VN" b="1" dirty="0"/>
              <a:t>CLASS BLOCK (lớp khối)</a:t>
            </a:r>
            <a:endParaRPr lang="en-US" b="1" dirty="0"/>
          </a:p>
        </p:txBody>
      </p:sp>
      <p:pic>
        <p:nvPicPr>
          <p:cNvPr id="11" name="Picture 10">
            <a:extLst>
              <a:ext uri="{FF2B5EF4-FFF2-40B4-BE49-F238E27FC236}">
                <a16:creationId xmlns:a16="http://schemas.microsoft.com/office/drawing/2014/main" id="{CE5BA111-4C83-22E3-9468-DA8D433E7634}"/>
              </a:ext>
            </a:extLst>
          </p:cNvPr>
          <p:cNvPicPr>
            <a:picLocks noChangeAspect="1"/>
          </p:cNvPicPr>
          <p:nvPr/>
        </p:nvPicPr>
        <p:blipFill>
          <a:blip r:embed="rId2"/>
          <a:stretch>
            <a:fillRect/>
          </a:stretch>
        </p:blipFill>
        <p:spPr>
          <a:xfrm>
            <a:off x="4483100" y="655376"/>
            <a:ext cx="4523600" cy="2899192"/>
          </a:xfrm>
          <a:prstGeom prst="rect">
            <a:avLst/>
          </a:prstGeom>
        </p:spPr>
      </p:pic>
      <p:sp>
        <p:nvSpPr>
          <p:cNvPr id="12" name="Rectangle 1">
            <a:extLst>
              <a:ext uri="{FF2B5EF4-FFF2-40B4-BE49-F238E27FC236}">
                <a16:creationId xmlns:a16="http://schemas.microsoft.com/office/drawing/2014/main" id="{25754DCC-176F-75B7-65FB-8635A3C46A66}"/>
              </a:ext>
            </a:extLst>
          </p:cNvPr>
          <p:cNvSpPr>
            <a:spLocks noChangeArrowheads="1"/>
          </p:cNvSpPr>
          <p:nvPr/>
        </p:nvSpPr>
        <p:spPr bwMode="auto">
          <a:xfrm>
            <a:off x="0" y="655376"/>
            <a:ext cx="45720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Gom</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dữ</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liệu</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Đầu</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tiên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hàm</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sẽ</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đóng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gói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toàn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bộ</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thông</a:t>
            </a:r>
            <a:r>
              <a:rPr kumimoji="0" lang="en-US" altLang="en-US" sz="1600" b="0" i="0" u="none" strike="noStrike" cap="none" normalizeH="0" baseline="0" dirty="0">
                <a:ln>
                  <a:noFill/>
                </a:ln>
                <a:solidFill>
                  <a:schemeClr val="tx1"/>
                </a:solidFill>
                <a:effectLst/>
                <a:latin typeface="Arial" panose="020B0604020202020204" pitchFamily="34" charset="0"/>
              </a:rPr>
              <a:t> tin </a:t>
            </a:r>
            <a:r>
              <a:rPr kumimoji="0" lang="en-US" altLang="en-US" sz="1600" b="0" i="0" u="none" strike="noStrike" cap="none" normalizeH="0" baseline="0" dirty="0" err="1">
                <a:ln>
                  <a:noFill/>
                </a:ln>
                <a:solidFill>
                  <a:schemeClr val="tx1"/>
                </a:solidFill>
                <a:effectLst/>
                <a:latin typeface="Arial" panose="020B0604020202020204" pitchFamily="34" charset="0"/>
              </a:rPr>
              <a:t>quan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trọng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của</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khối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số</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thứ</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tự</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danh</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sách</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giao</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dịch</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mã</a:t>
            </a:r>
            <a:r>
              <a:rPr kumimoji="0" lang="en-US" altLang="en-US" sz="1600" b="0" i="0" u="none" strike="noStrike" cap="none" normalizeH="0" baseline="0" dirty="0">
                <a:ln>
                  <a:noFill/>
                </a:ln>
                <a:solidFill>
                  <a:schemeClr val="tx1"/>
                </a:solidFill>
                <a:effectLst/>
                <a:latin typeface="Arial" panose="020B0604020202020204" pitchFamily="34" charset="0"/>
              </a:rPr>
              <a:t> Hash </a:t>
            </a:r>
            <a:r>
              <a:rPr kumimoji="0" lang="en-US" altLang="en-US" sz="1600" b="0" i="0" u="none" strike="noStrike" cap="none" normalizeH="0" baseline="0" dirty="0" err="1">
                <a:ln>
                  <a:noFill/>
                </a:ln>
                <a:solidFill>
                  <a:schemeClr val="tx1"/>
                </a:solidFill>
                <a:effectLst/>
                <a:latin typeface="Arial" panose="020B0604020202020204" pitchFamily="34" charset="0"/>
              </a:rPr>
              <a:t>của</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khối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trước</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vào</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một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biến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Unicode MS" panose="020B0604020202020204" pitchFamily="34" charset="-128"/>
              </a:rPr>
              <a:t>block_data</a:t>
            </a:r>
            <a:r>
              <a:rPr kumimoji="0" lang="en-US" altLang="en-US" sz="1600" b="0" i="0" u="none" strike="noStrike" cap="none" normalizeH="0" baseline="0" dirty="0">
                <a:ln>
                  <a:noFill/>
                </a:ln>
                <a:solidFill>
                  <a:schemeClr val="tx1"/>
                </a:solidFill>
                <a:effectLst/>
              </a:rPr>
              <a:t>.</a:t>
            </a:r>
            <a:endParaRPr kumimoji="0" lang="vi-VN"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Băm</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dữ</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liệu</a:t>
            </a:r>
            <a:r>
              <a:rPr kumimoji="0" lang="en-US" altLang="en-US" sz="1600" b="1" i="0" u="none" strike="noStrike" cap="none" normalizeH="0" baseline="0" dirty="0">
                <a:ln>
                  <a:noFill/>
                </a:ln>
                <a:solidFill>
                  <a:schemeClr val="tx1"/>
                </a:solidFill>
                <a:effectLst/>
                <a:latin typeface="Arial" panose="020B0604020202020204" pitchFamily="34" charset="0"/>
              </a:rPr>
              <a:t> (Hashing):</a:t>
            </a:r>
            <a:r>
              <a:rPr kumimoji="0" lang="en-US" altLang="en-US" sz="1600" b="0" i="0" u="none" strike="noStrike" cap="none" normalizeH="0" baseline="0" dirty="0">
                <a:ln>
                  <a:noFill/>
                </a:ln>
                <a:solidFill>
                  <a:schemeClr val="tx1"/>
                </a:solidFill>
                <a:effectLst/>
                <a:latin typeface="Arial" panose="020B0604020202020204" pitchFamily="34" charset="0"/>
              </a:rPr>
              <a:t> Sau </a:t>
            </a:r>
            <a:r>
              <a:rPr kumimoji="0" lang="en-US" altLang="en-US" sz="1600" b="0" i="0" u="none" strike="noStrike" cap="none" normalizeH="0" baseline="0" dirty="0" err="1">
                <a:ln>
                  <a:noFill/>
                </a:ln>
                <a:solidFill>
                  <a:schemeClr val="tx1"/>
                </a:solidFill>
                <a:effectLst/>
                <a:latin typeface="Arial" panose="020B0604020202020204" pitchFamily="34" charset="0"/>
              </a:rPr>
              <a:t>đó</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nó</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sử</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dụng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thuật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toán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SHA-256</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từ</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thư</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viện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Unicode MS" panose="020B0604020202020204" pitchFamily="34" charset="-128"/>
              </a:rPr>
              <a:t>hashlib</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để</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biến</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gói</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dữ</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liệu</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đó</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thành</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một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chuỗi</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ký</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tự</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duy</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nhất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ví</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dụ</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000bf1...</a:t>
            </a:r>
            <a:r>
              <a:rPr kumimoji="0" lang="en-US" altLang="en-US" sz="1600" b="0" i="0" u="none" strike="noStrike" cap="none" normalizeH="0" baseline="0" dirty="0">
                <a:ln>
                  <a:noFill/>
                </a:ln>
                <a:solidFill>
                  <a:schemeClr val="tx1"/>
                </a:solidFill>
                <a:effectLst/>
              </a:rPr>
              <a:t>).</a:t>
            </a:r>
            <a:endParaRPr kumimoji="0" lang="vi-VN"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Ý </a:t>
            </a:r>
            <a:r>
              <a:rPr kumimoji="0" lang="en-US" altLang="en-US" sz="1600" b="1" i="0" u="none" strike="noStrike" cap="none" normalizeH="0" baseline="0" dirty="0" err="1">
                <a:ln>
                  <a:noFill/>
                </a:ln>
                <a:solidFill>
                  <a:schemeClr val="tx1"/>
                </a:solidFill>
                <a:effectLst/>
                <a:latin typeface="Arial" panose="020B0604020202020204" pitchFamily="34" charset="0"/>
              </a:rPr>
              <a:t>nghĩa</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Chỉ</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cần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một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dấu</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phẩy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trong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transactions</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bị</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sửa</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đổi</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kết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quả</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băm</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sẽ</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thay</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đổi</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hoàn</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toàn</a:t>
            </a:r>
            <a:r>
              <a:rPr kumimoji="0" lang="en-US" altLang="en-US" sz="1600" b="0" i="0" u="none" strike="noStrike" cap="none" normalizeH="0" baseline="0" dirty="0">
                <a:ln>
                  <a:noFill/>
                </a:ln>
                <a:solidFill>
                  <a:schemeClr val="tx1"/>
                </a:solidFill>
                <a:effectLst/>
              </a:rPr>
              <a:t> -&gt; </a:t>
            </a:r>
            <a:r>
              <a:rPr kumimoji="0" lang="en-US" altLang="en-US" sz="1600" b="0" i="0" u="none" strike="noStrike" cap="none" normalizeH="0" baseline="0" dirty="0" err="1">
                <a:ln>
                  <a:noFill/>
                </a:ln>
                <a:solidFill>
                  <a:schemeClr val="tx1"/>
                </a:solidFill>
                <a:effectLst/>
              </a:rPr>
              <a:t>Giúp</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phát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hiện</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gian</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lận</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ngay</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lập</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tức</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panose="020B0604020202020204" pitchFamily="34" charset="0"/>
              </a:rPr>
              <a:t>.</a:t>
            </a:r>
          </a:p>
        </p:txBody>
      </p:sp>
      <p:sp>
        <p:nvSpPr>
          <p:cNvPr id="13" name="TextBox 12">
            <a:extLst>
              <a:ext uri="{FF2B5EF4-FFF2-40B4-BE49-F238E27FC236}">
                <a16:creationId xmlns:a16="http://schemas.microsoft.com/office/drawing/2014/main" id="{2192D247-1626-0956-A5ED-6DA044557CC2}"/>
              </a:ext>
            </a:extLst>
          </p:cNvPr>
          <p:cNvSpPr txBox="1"/>
          <p:nvPr/>
        </p:nvSpPr>
        <p:spPr>
          <a:xfrm>
            <a:off x="4483100" y="242460"/>
            <a:ext cx="4572000" cy="369332"/>
          </a:xfrm>
          <a:prstGeom prst="rect">
            <a:avLst/>
          </a:prstGeom>
          <a:noFill/>
        </p:spPr>
        <p:txBody>
          <a:bodyPr wrap="square">
            <a:spAutoFit/>
          </a:bodyPr>
          <a:lstStyle/>
          <a:p>
            <a:pPr algn="r"/>
            <a:r>
              <a:rPr lang="vi-VN" b="1" dirty="0"/>
              <a:t>Giải thích mã nguồn &amp; chức năng</a:t>
            </a:r>
            <a:endParaRPr lang="en-US" b="1"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A5DFB-E92F-ACBE-6DC5-6F3B765D9E7A}"/>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21D51C56-42A6-0D3B-0568-136ADAA1B8A9}"/>
              </a:ext>
            </a:extLst>
          </p:cNvPr>
          <p:cNvSpPr>
            <a:spLocks noGrp="1"/>
          </p:cNvSpPr>
          <p:nvPr>
            <p:ph type="title"/>
          </p:nvPr>
        </p:nvSpPr>
        <p:spPr>
          <a:xfrm>
            <a:off x="228600" y="4536420"/>
            <a:ext cx="2946400" cy="406740"/>
          </a:xfrm>
          <a:prstGeom prst="rect">
            <a:avLst/>
          </a:prstGeom>
          <a:noFill/>
          <a:ln w="0">
            <a:noFill/>
          </a:ln>
        </p:spPr>
        <p:txBody>
          <a:bodyPr lIns="91440" tIns="91440" rIns="91440" bIns="91440" anchor="b">
            <a:normAutofit fontScale="90000"/>
          </a:bodyPr>
          <a:lstStyle/>
          <a:p>
            <a:pPr>
              <a:lnSpc>
                <a:spcPct val="100000"/>
              </a:lnSpc>
              <a:tabLst>
                <a:tab pos="0" algn="l"/>
              </a:tabLst>
            </a:pPr>
            <a:r>
              <a:rPr lang="vi-VN" altLang="en-US" sz="1800" dirty="0">
                <a:latin typeface="Arial" panose="020B0604020202020204" pitchFamily="34" charset="0"/>
              </a:rPr>
              <a:t>Thực hiện hệ thống đồ án</a:t>
            </a:r>
            <a:endParaRPr lang="fr-FR" sz="1800" b="0" u="none" strike="noStrike" dirty="0">
              <a:solidFill>
                <a:schemeClr val="dk1"/>
              </a:solidFill>
              <a:effectLst/>
              <a:uFillTx/>
              <a:latin typeface="Arial"/>
            </a:endParaRPr>
          </a:p>
        </p:txBody>
      </p:sp>
      <p:cxnSp>
        <p:nvCxnSpPr>
          <p:cNvPr id="137" name="Google Shape;221;p30">
            <a:extLst>
              <a:ext uri="{FF2B5EF4-FFF2-40B4-BE49-F238E27FC236}">
                <a16:creationId xmlns:a16="http://schemas.microsoft.com/office/drawing/2014/main" id="{90729D01-CBAA-A3D6-DD88-027AA2369B2E}"/>
              </a:ext>
            </a:extLst>
          </p:cNvPr>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5" name="TextBox 4">
            <a:extLst>
              <a:ext uri="{FF2B5EF4-FFF2-40B4-BE49-F238E27FC236}">
                <a16:creationId xmlns:a16="http://schemas.microsoft.com/office/drawing/2014/main" id="{F1EDB553-118D-00E0-6CBC-ED9FF2594A47}"/>
              </a:ext>
            </a:extLst>
          </p:cNvPr>
          <p:cNvSpPr txBox="1"/>
          <p:nvPr/>
        </p:nvSpPr>
        <p:spPr>
          <a:xfrm>
            <a:off x="228600" y="228420"/>
            <a:ext cx="6946900" cy="369332"/>
          </a:xfrm>
          <a:prstGeom prst="rect">
            <a:avLst/>
          </a:prstGeom>
          <a:noFill/>
        </p:spPr>
        <p:txBody>
          <a:bodyPr wrap="square">
            <a:spAutoFit/>
          </a:bodyPr>
          <a:lstStyle/>
          <a:p>
            <a:r>
              <a:rPr lang="vi-VN" b="1" dirty="0"/>
              <a:t>CLASS PROOF OF WORK (</a:t>
            </a:r>
            <a:r>
              <a:rPr lang="en-US" b="1" dirty="0" err="1"/>
              <a:t>Hàm</a:t>
            </a:r>
            <a:r>
              <a:rPr lang="en-US" b="1" dirty="0"/>
              <a:t> Đào </a:t>
            </a:r>
            <a:r>
              <a:rPr lang="en-US" b="1" dirty="0" err="1"/>
              <a:t>khối</a:t>
            </a:r>
            <a:r>
              <a:rPr lang="en-US" b="1" dirty="0"/>
              <a:t> (Proof of Work)</a:t>
            </a:r>
            <a:r>
              <a:rPr lang="vi-VN" b="1" dirty="0"/>
              <a:t> )</a:t>
            </a:r>
            <a:endParaRPr lang="en-US" b="1" dirty="0"/>
          </a:p>
        </p:txBody>
      </p:sp>
      <p:sp>
        <p:nvSpPr>
          <p:cNvPr id="13" name="TextBox 12">
            <a:extLst>
              <a:ext uri="{FF2B5EF4-FFF2-40B4-BE49-F238E27FC236}">
                <a16:creationId xmlns:a16="http://schemas.microsoft.com/office/drawing/2014/main" id="{822B1D34-AD40-8577-B150-BC5C318DE956}"/>
              </a:ext>
            </a:extLst>
          </p:cNvPr>
          <p:cNvSpPr txBox="1"/>
          <p:nvPr/>
        </p:nvSpPr>
        <p:spPr>
          <a:xfrm>
            <a:off x="3683002" y="4488124"/>
            <a:ext cx="4572000" cy="369332"/>
          </a:xfrm>
          <a:prstGeom prst="rect">
            <a:avLst/>
          </a:prstGeom>
          <a:noFill/>
        </p:spPr>
        <p:txBody>
          <a:bodyPr wrap="square">
            <a:spAutoFit/>
          </a:bodyPr>
          <a:lstStyle/>
          <a:p>
            <a:pPr algn="r"/>
            <a:r>
              <a:rPr lang="vi-VN" b="1" dirty="0"/>
              <a:t>Giải thích mã nguồn &amp; chức năng</a:t>
            </a:r>
            <a:endParaRPr lang="en-US" b="1" dirty="0"/>
          </a:p>
        </p:txBody>
      </p:sp>
      <p:pic>
        <p:nvPicPr>
          <p:cNvPr id="3" name="Picture 2">
            <a:extLst>
              <a:ext uri="{FF2B5EF4-FFF2-40B4-BE49-F238E27FC236}">
                <a16:creationId xmlns:a16="http://schemas.microsoft.com/office/drawing/2014/main" id="{B53B555F-E224-485B-D74E-F236B94D1E8E}"/>
              </a:ext>
            </a:extLst>
          </p:cNvPr>
          <p:cNvPicPr>
            <a:picLocks noChangeAspect="1"/>
          </p:cNvPicPr>
          <p:nvPr/>
        </p:nvPicPr>
        <p:blipFill>
          <a:blip r:embed="rId2"/>
          <a:stretch>
            <a:fillRect/>
          </a:stretch>
        </p:blipFill>
        <p:spPr>
          <a:xfrm>
            <a:off x="4572000" y="753192"/>
            <a:ext cx="4464910" cy="3343797"/>
          </a:xfrm>
          <a:prstGeom prst="rect">
            <a:avLst/>
          </a:prstGeom>
        </p:spPr>
      </p:pic>
      <p:sp>
        <p:nvSpPr>
          <p:cNvPr id="6" name="Rectangle 2">
            <a:extLst>
              <a:ext uri="{FF2B5EF4-FFF2-40B4-BE49-F238E27FC236}">
                <a16:creationId xmlns:a16="http://schemas.microsoft.com/office/drawing/2014/main" id="{00A20B0C-B9F7-0504-8CF9-0A13C84FF6A1}"/>
              </a:ext>
            </a:extLst>
          </p:cNvPr>
          <p:cNvSpPr>
            <a:spLocks noChangeArrowheads="1"/>
          </p:cNvSpPr>
          <p:nvPr/>
        </p:nvSpPr>
        <p:spPr bwMode="auto">
          <a:xfrm>
            <a:off x="0" y="1019445"/>
            <a:ext cx="46863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Xác</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định</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mục</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tiêu</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Unicode MS" panose="020B0604020202020204" pitchFamily="34" charset="-128"/>
              </a:rPr>
              <a:t>target</a:t>
            </a:r>
            <a:r>
              <a:rPr kumimoji="0" lang="en-US" altLang="en-US" sz="1600" b="1" i="0" u="none" strike="noStrike" cap="none" normalizeH="0" baseline="0" dirty="0">
                <a:ln>
                  <a:noFill/>
                </a:ln>
                <a:solidFill>
                  <a:schemeClr val="tx1"/>
                </a:solidFill>
                <a:effectLst/>
              </a:rPr>
              <a: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Hệ</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thống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yêu</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cầu</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mã</a:t>
            </a:r>
            <a:r>
              <a:rPr kumimoji="0" lang="en-US" altLang="en-US" sz="1600" b="0" i="0" u="none" strike="noStrike" cap="none" normalizeH="0" baseline="0" dirty="0">
                <a:ln>
                  <a:noFill/>
                </a:ln>
                <a:solidFill>
                  <a:schemeClr val="tx1"/>
                </a:solidFill>
                <a:effectLst/>
                <a:latin typeface="Arial" panose="020B0604020202020204" pitchFamily="34" charset="0"/>
              </a:rPr>
              <a:t> Hash </a:t>
            </a:r>
            <a:r>
              <a:rPr kumimoji="0" lang="en-US" altLang="en-US" sz="1600" b="0" i="0" u="none" strike="noStrike" cap="none" normalizeH="0" baseline="0" dirty="0" err="1">
                <a:ln>
                  <a:noFill/>
                </a:ln>
                <a:solidFill>
                  <a:schemeClr val="tx1"/>
                </a:solidFill>
                <a:effectLst/>
                <a:latin typeface="Arial" panose="020B0604020202020204" pitchFamily="34" charset="0"/>
              </a:rPr>
              <a:t>hợp</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lệ</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phải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bắt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đầu</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bằng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một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dãy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số</a:t>
            </a:r>
            <a:r>
              <a:rPr kumimoji="0" lang="en-US" altLang="en-US" sz="1600" b="0" i="0" u="none" strike="noStrike" cap="none" normalizeH="0" baseline="0" dirty="0">
                <a:ln>
                  <a:noFill/>
                </a:ln>
                <a:solidFill>
                  <a:schemeClr val="tx1"/>
                </a:solidFill>
                <a:effectLst/>
                <a:latin typeface="Arial" panose="020B0604020202020204" pitchFamily="34" charset="0"/>
              </a:rPr>
              <a:t> 0 (</a:t>
            </a:r>
            <a:r>
              <a:rPr kumimoji="0" lang="en-US" altLang="en-US" sz="1600" b="0" i="0" u="none" strike="noStrike" cap="none" normalizeH="0" baseline="0" dirty="0" err="1">
                <a:ln>
                  <a:noFill/>
                </a:ln>
                <a:solidFill>
                  <a:schemeClr val="tx1"/>
                </a:solidFill>
                <a:effectLst/>
                <a:latin typeface="Arial" panose="020B0604020202020204" pitchFamily="34" charset="0"/>
              </a:rPr>
              <a:t>ví</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dụ</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độ</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khó</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là</a:t>
            </a:r>
            <a:r>
              <a:rPr kumimoji="0" lang="en-US" altLang="en-US" sz="1600" b="0" i="0" u="none" strike="noStrike" cap="none" normalizeH="0" baseline="0" dirty="0">
                <a:ln>
                  <a:noFill/>
                </a:ln>
                <a:solidFill>
                  <a:schemeClr val="tx1"/>
                </a:solidFill>
                <a:effectLst/>
                <a:latin typeface="Arial" panose="020B0604020202020204" pitchFamily="34" charset="0"/>
              </a:rPr>
              <a:t> 3 </a:t>
            </a:r>
            <a:r>
              <a:rPr kumimoji="0" lang="en-US" altLang="en-US" sz="1600" b="0" i="0" u="none" strike="noStrike" cap="none" normalizeH="0" baseline="0" dirty="0" err="1">
                <a:ln>
                  <a:noFill/>
                </a:ln>
                <a:solidFill>
                  <a:schemeClr val="tx1"/>
                </a:solidFill>
                <a:effectLst/>
                <a:latin typeface="Arial" panose="020B0604020202020204" pitchFamily="34" charset="0"/>
              </a:rPr>
              <a:t>thì</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phải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là</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000...</a:t>
            </a:r>
            <a:r>
              <a:rPr kumimoji="0" lang="en-US" altLang="en-US" sz="1600" b="0" i="0" u="none" strike="noStrike" cap="none" normalizeH="0" baseline="0" dirty="0">
                <a:ln>
                  <a:noFill/>
                </a:ln>
                <a:solidFill>
                  <a:schemeClr val="tx1"/>
                </a:solidFill>
                <a:effectLst/>
              </a:rPr>
              <a:t>).</a:t>
            </a:r>
            <a:endParaRPr kumimoji="0" lang="vi-VN"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Vòng</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lặp</a:t>
            </a:r>
            <a:r>
              <a:rPr kumimoji="0" lang="en-US" altLang="en-US" sz="1600" b="1" i="0" u="none" strike="noStrike" cap="none" normalizeH="0" baseline="0" dirty="0">
                <a:ln>
                  <a:noFill/>
                </a:ln>
                <a:solidFill>
                  <a:schemeClr val="tx1"/>
                </a:solidFill>
                <a:effectLst/>
                <a:latin typeface="Arial" panose="020B0604020202020204" pitchFamily="34" charset="0"/>
              </a:rPr>
              <a:t> Brute-force:</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Máy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tính</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không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thể</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đoán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được</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số</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nào</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sẽ</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tạo</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ra</a:t>
            </a:r>
            <a:r>
              <a:rPr kumimoji="0" lang="en-US" altLang="en-US" sz="1600" b="0" i="0" u="none" strike="noStrike" cap="none" normalizeH="0" baseline="0" dirty="0">
                <a:ln>
                  <a:noFill/>
                </a:ln>
                <a:solidFill>
                  <a:schemeClr val="tx1"/>
                </a:solidFill>
                <a:effectLst/>
                <a:latin typeface="Arial" panose="020B0604020202020204" pitchFamily="34" charset="0"/>
              </a:rPr>
              <a:t> Hash </a:t>
            </a:r>
            <a:r>
              <a:rPr kumimoji="0" lang="en-US" altLang="en-US" sz="1600" b="0" i="0" u="none" strike="noStrike" cap="none" normalizeH="0" baseline="0" dirty="0" err="1">
                <a:ln>
                  <a:noFill/>
                </a:ln>
                <a:solidFill>
                  <a:schemeClr val="tx1"/>
                </a:solidFill>
                <a:effectLst/>
                <a:latin typeface="Arial" panose="020B0604020202020204" pitchFamily="34" charset="0"/>
              </a:rPr>
              <a:t>đẹp</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nên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nó</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phải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thử</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lần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lượt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nonce = 1</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nonce = 2</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nonce = 3</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hàng</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triệu</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lần</a:t>
            </a:r>
            <a:r>
              <a:rPr kumimoji="0" lang="en-US" altLang="en-US" sz="1600" b="0" i="0" u="none" strike="noStrike" cap="none" normalizeH="0" baseline="0" dirty="0">
                <a:ln>
                  <a:noFill/>
                </a:ln>
                <a:solidFill>
                  <a:schemeClr val="tx1"/>
                </a:solidFill>
                <a:effectLst/>
              </a:rPr>
              <a:t>.</a:t>
            </a:r>
            <a:endParaRPr kumimoji="0" lang="vi-VN"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Tìm </a:t>
            </a:r>
            <a:r>
              <a:rPr kumimoji="0" lang="en-US" altLang="en-US" sz="1600" b="1" i="0" u="none" strike="noStrike" cap="none" normalizeH="0" baseline="0" dirty="0" err="1">
                <a:ln>
                  <a:noFill/>
                </a:ln>
                <a:solidFill>
                  <a:schemeClr val="tx1"/>
                </a:solidFill>
                <a:effectLst/>
                <a:latin typeface="Arial" panose="020B0604020202020204" pitchFamily="34" charset="0"/>
              </a:rPr>
              <a:t>thấy</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Khi </a:t>
            </a:r>
            <a:r>
              <a:rPr kumimoji="0" lang="en-US" altLang="en-US" sz="1600" b="0" i="0" u="none" strike="noStrike" cap="none" normalizeH="0" baseline="0" dirty="0" err="1">
                <a:ln>
                  <a:noFill/>
                </a:ln>
                <a:solidFill>
                  <a:schemeClr val="tx1"/>
                </a:solidFill>
                <a:effectLst/>
                <a:latin typeface="Arial" panose="020B0604020202020204" pitchFamily="34" charset="0"/>
              </a:rPr>
              <a:t>tìm</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được</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số</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nonce</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tạo</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ra</a:t>
            </a:r>
            <a:r>
              <a:rPr kumimoji="0" lang="en-US" altLang="en-US" sz="1600" b="0" i="0" u="none" strike="noStrike" cap="none" normalizeH="0" baseline="0" dirty="0">
                <a:ln>
                  <a:noFill/>
                </a:ln>
                <a:solidFill>
                  <a:schemeClr val="tx1"/>
                </a:solidFill>
                <a:effectLst/>
              </a:rPr>
              <a:t> Hash </a:t>
            </a:r>
            <a:r>
              <a:rPr kumimoji="0" lang="en-US" altLang="en-US" sz="1600" b="0" i="0" u="none" strike="noStrike" cap="none" normalizeH="0" baseline="0" dirty="0" err="1">
                <a:ln>
                  <a:noFill/>
                </a:ln>
                <a:solidFill>
                  <a:schemeClr val="tx1"/>
                </a:solidFill>
                <a:effectLst/>
              </a:rPr>
              <a:t>bắt</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đầu</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bằng</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000</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vòng</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lặp</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dừng</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lại</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latin typeface="Arial" panose="020B0604020202020204" pitchFamily="34" charset="0"/>
              </a:rPr>
              <a:t>Khối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được</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coi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là</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đào</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thành</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công</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320836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EE9B-C0B6-0210-7109-8929817BDF87}"/>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2F199286-1FA1-96A7-4939-77C4E652BB81}"/>
              </a:ext>
            </a:extLst>
          </p:cNvPr>
          <p:cNvSpPr>
            <a:spLocks noGrp="1"/>
          </p:cNvSpPr>
          <p:nvPr>
            <p:ph type="title"/>
          </p:nvPr>
        </p:nvSpPr>
        <p:spPr>
          <a:xfrm>
            <a:off x="228600" y="4536420"/>
            <a:ext cx="2946400" cy="406740"/>
          </a:xfrm>
          <a:prstGeom prst="rect">
            <a:avLst/>
          </a:prstGeom>
          <a:noFill/>
          <a:ln w="0">
            <a:noFill/>
          </a:ln>
        </p:spPr>
        <p:txBody>
          <a:bodyPr lIns="91440" tIns="91440" rIns="91440" bIns="91440" anchor="b">
            <a:normAutofit fontScale="90000"/>
          </a:bodyPr>
          <a:lstStyle/>
          <a:p>
            <a:pPr>
              <a:lnSpc>
                <a:spcPct val="100000"/>
              </a:lnSpc>
              <a:tabLst>
                <a:tab pos="0" algn="l"/>
              </a:tabLst>
            </a:pPr>
            <a:r>
              <a:rPr lang="vi-VN" altLang="en-US" sz="1800" dirty="0">
                <a:latin typeface="Arial" panose="020B0604020202020204" pitchFamily="34" charset="0"/>
              </a:rPr>
              <a:t>Thực hiện hệ thống đồ án</a:t>
            </a:r>
            <a:endParaRPr lang="fr-FR" sz="1800" b="0" u="none" strike="noStrike" dirty="0">
              <a:solidFill>
                <a:schemeClr val="dk1"/>
              </a:solidFill>
              <a:effectLst/>
              <a:uFillTx/>
              <a:latin typeface="Arial"/>
            </a:endParaRPr>
          </a:p>
        </p:txBody>
      </p:sp>
      <p:cxnSp>
        <p:nvCxnSpPr>
          <p:cNvPr id="137" name="Google Shape;221;p30">
            <a:extLst>
              <a:ext uri="{FF2B5EF4-FFF2-40B4-BE49-F238E27FC236}">
                <a16:creationId xmlns:a16="http://schemas.microsoft.com/office/drawing/2014/main" id="{40F9C3BD-8ADF-175D-A052-7A1A0BC791B2}"/>
              </a:ext>
            </a:extLst>
          </p:cNvPr>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5" name="TextBox 4">
            <a:extLst>
              <a:ext uri="{FF2B5EF4-FFF2-40B4-BE49-F238E27FC236}">
                <a16:creationId xmlns:a16="http://schemas.microsoft.com/office/drawing/2014/main" id="{6C801EEE-6AF0-2F21-E054-2EAB053DBAC3}"/>
              </a:ext>
            </a:extLst>
          </p:cNvPr>
          <p:cNvSpPr txBox="1"/>
          <p:nvPr/>
        </p:nvSpPr>
        <p:spPr>
          <a:xfrm>
            <a:off x="228600" y="228420"/>
            <a:ext cx="8343900" cy="369332"/>
          </a:xfrm>
          <a:prstGeom prst="rect">
            <a:avLst/>
          </a:prstGeom>
          <a:noFill/>
        </p:spPr>
        <p:txBody>
          <a:bodyPr wrap="square">
            <a:spAutoFit/>
          </a:bodyPr>
          <a:lstStyle/>
          <a:p>
            <a:r>
              <a:rPr lang="vi-VN" b="1" dirty="0"/>
              <a:t>CLASS SECURITY WALLET (</a:t>
            </a:r>
            <a:r>
              <a:rPr lang="en-US" dirty="0" err="1"/>
              <a:t>Hàm</a:t>
            </a:r>
            <a:r>
              <a:rPr lang="en-US" dirty="0"/>
              <a:t> </a:t>
            </a:r>
            <a:r>
              <a:rPr lang="en-US" dirty="0" err="1"/>
              <a:t>Ký</a:t>
            </a:r>
            <a:r>
              <a:rPr lang="en-US" dirty="0"/>
              <a:t> </a:t>
            </a:r>
            <a:r>
              <a:rPr lang="en-US" dirty="0" err="1"/>
              <a:t>giao</a:t>
            </a:r>
            <a:r>
              <a:rPr lang="en-US" dirty="0"/>
              <a:t> </a:t>
            </a:r>
            <a:r>
              <a:rPr lang="en-US" dirty="0" err="1"/>
              <a:t>dịch</a:t>
            </a:r>
            <a:r>
              <a:rPr lang="en-US" dirty="0"/>
              <a:t> (Bảo </a:t>
            </a:r>
            <a:r>
              <a:rPr lang="en-US" dirty="0" err="1"/>
              <a:t>mật</a:t>
            </a:r>
            <a:r>
              <a:rPr lang="en-US" dirty="0"/>
              <a:t> </a:t>
            </a:r>
            <a:r>
              <a:rPr lang="en-US" dirty="0" err="1"/>
              <a:t>ví</a:t>
            </a:r>
            <a:r>
              <a:rPr lang="en-US" dirty="0"/>
              <a:t>)</a:t>
            </a:r>
            <a:r>
              <a:rPr lang="vi-VN" dirty="0"/>
              <a:t> )</a:t>
            </a:r>
            <a:endParaRPr lang="en-US" b="1" dirty="0"/>
          </a:p>
        </p:txBody>
      </p:sp>
      <p:sp>
        <p:nvSpPr>
          <p:cNvPr id="13" name="TextBox 12">
            <a:extLst>
              <a:ext uri="{FF2B5EF4-FFF2-40B4-BE49-F238E27FC236}">
                <a16:creationId xmlns:a16="http://schemas.microsoft.com/office/drawing/2014/main" id="{B9B87547-7DB6-B967-CD99-80B0EA97B39E}"/>
              </a:ext>
            </a:extLst>
          </p:cNvPr>
          <p:cNvSpPr txBox="1"/>
          <p:nvPr/>
        </p:nvSpPr>
        <p:spPr>
          <a:xfrm>
            <a:off x="3683002" y="4488124"/>
            <a:ext cx="4572000" cy="369332"/>
          </a:xfrm>
          <a:prstGeom prst="rect">
            <a:avLst/>
          </a:prstGeom>
          <a:noFill/>
        </p:spPr>
        <p:txBody>
          <a:bodyPr wrap="square">
            <a:spAutoFit/>
          </a:bodyPr>
          <a:lstStyle/>
          <a:p>
            <a:pPr algn="r"/>
            <a:r>
              <a:rPr lang="vi-VN" b="1" dirty="0"/>
              <a:t>Giải thích mã nguồn &amp; chức năng</a:t>
            </a:r>
            <a:endParaRPr lang="en-US" b="1" dirty="0"/>
          </a:p>
        </p:txBody>
      </p:sp>
      <p:pic>
        <p:nvPicPr>
          <p:cNvPr id="4" name="Picture 3">
            <a:extLst>
              <a:ext uri="{FF2B5EF4-FFF2-40B4-BE49-F238E27FC236}">
                <a16:creationId xmlns:a16="http://schemas.microsoft.com/office/drawing/2014/main" id="{8CF6DFA7-C004-9465-C162-07342D586DC8}"/>
              </a:ext>
            </a:extLst>
          </p:cNvPr>
          <p:cNvPicPr>
            <a:picLocks noChangeAspect="1"/>
          </p:cNvPicPr>
          <p:nvPr/>
        </p:nvPicPr>
        <p:blipFill>
          <a:blip r:embed="rId2"/>
          <a:stretch>
            <a:fillRect/>
          </a:stretch>
        </p:blipFill>
        <p:spPr>
          <a:xfrm>
            <a:off x="4876800" y="1162247"/>
            <a:ext cx="4198619" cy="2334786"/>
          </a:xfrm>
          <a:prstGeom prst="rect">
            <a:avLst/>
          </a:prstGeom>
        </p:spPr>
      </p:pic>
      <p:sp>
        <p:nvSpPr>
          <p:cNvPr id="7" name="Rectangle 1">
            <a:extLst>
              <a:ext uri="{FF2B5EF4-FFF2-40B4-BE49-F238E27FC236}">
                <a16:creationId xmlns:a16="http://schemas.microsoft.com/office/drawing/2014/main" id="{1660C253-CD8B-99C0-89A0-B6EC81C144CE}"/>
              </a:ext>
            </a:extLst>
          </p:cNvPr>
          <p:cNvSpPr>
            <a:spLocks noChangeArrowheads="1"/>
          </p:cNvSpPr>
          <p:nvPr/>
        </p:nvSpPr>
        <p:spPr bwMode="auto">
          <a:xfrm>
            <a:off x="68581" y="806147"/>
            <a:ext cx="4572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Chuẩn</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bị</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dữ</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liệu</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Lấy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thông</a:t>
            </a:r>
            <a:r>
              <a:rPr kumimoji="0" lang="en-US" altLang="en-US" sz="1600" b="0" i="0" u="none" strike="noStrike" cap="none" normalizeH="0" baseline="0" dirty="0">
                <a:ln>
                  <a:noFill/>
                </a:ln>
                <a:solidFill>
                  <a:schemeClr val="tx1"/>
                </a:solidFill>
                <a:effectLst/>
                <a:latin typeface="Arial" panose="020B0604020202020204" pitchFamily="34" charset="0"/>
              </a:rPr>
              <a:t> tin </a:t>
            </a:r>
            <a:r>
              <a:rPr kumimoji="0" lang="en-US" altLang="en-US" sz="1600" b="0" i="0" u="none" strike="noStrike" cap="none" normalizeH="0" baseline="0" dirty="0" err="1">
                <a:ln>
                  <a:noFill/>
                </a:ln>
                <a:solidFill>
                  <a:schemeClr val="tx1"/>
                </a:solidFill>
                <a:effectLst/>
                <a:latin typeface="Arial" panose="020B0604020202020204" pitchFamily="34" charset="0"/>
              </a:rPr>
              <a:t>người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gửi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người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nhận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số</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tiền</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vi-VN"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Ký</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số</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Unicode MS" panose="020B0604020202020204" pitchFamily="34" charset="-128"/>
              </a:rPr>
              <a:t>sign</a:t>
            </a:r>
            <a:r>
              <a:rPr kumimoji="0" lang="en-US" altLang="en-US" sz="1600" b="1" i="0" u="none" strike="noStrike" cap="none" normalizeH="0" baseline="0" dirty="0">
                <a:ln>
                  <a:noFill/>
                </a:ln>
                <a:solidFill>
                  <a:schemeClr val="tx1"/>
                </a:solidFill>
                <a:effectLst/>
              </a:rPr>
              <a: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Dùng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Private Key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cái</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chìa</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khóa</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bí</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mật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chỉ</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vi-VN" altLang="en-US" sz="1600" b="0" i="0" u="none" strike="noStrike" cap="none" normalizeH="0" baseline="0" dirty="0">
                <a:ln>
                  <a:noFill/>
                </a:ln>
                <a:solidFill>
                  <a:schemeClr val="tx1"/>
                </a:solidFill>
                <a:effectLst/>
                <a:latin typeface="Arial" panose="020B0604020202020204" pitchFamily="34" charset="0"/>
              </a:rPr>
              <a:t>người dùng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có</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để</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mã</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hóa</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giao</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dịch</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đó</a:t>
            </a:r>
            <a:r>
              <a:rPr kumimoji="0" lang="en-US" altLang="en-US" sz="1600" b="0" i="0" u="none" strike="noStrike" cap="none" normalizeH="0" baseline="0" dirty="0">
                <a:ln>
                  <a:noFill/>
                </a:ln>
                <a:solidFill>
                  <a:schemeClr val="tx1"/>
                </a:solidFill>
                <a:effectLst/>
                <a:latin typeface="Arial" panose="020B0604020202020204" pitchFamily="34" charset="0"/>
              </a:rPr>
              <a:t>.</a:t>
            </a:r>
            <a:endParaRPr kumimoji="0" lang="vi-VN"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Kết</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quả</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Tạo</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ra</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một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panose="020B0604020202020204" pitchFamily="34" charset="-128"/>
              </a:rPr>
              <a:t>signature</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chữ</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ký</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số</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Mạng</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lưới</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sẽ</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dùng</a:t>
            </a: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latin typeface="Arial" panose="020B0604020202020204" pitchFamily="34" charset="0"/>
              </a:rPr>
              <a:t>Public Key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của</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vi-VN" altLang="en-US" sz="1600" b="0" i="0" u="none" strike="noStrike" cap="none" normalizeH="0" baseline="0" dirty="0">
                <a:ln>
                  <a:noFill/>
                </a:ln>
                <a:solidFill>
                  <a:schemeClr val="tx1"/>
                </a:solidFill>
                <a:effectLst/>
                <a:latin typeface="Arial" panose="020B0604020202020204" pitchFamily="34" charset="0"/>
              </a:rPr>
              <a:t>người dùng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để</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kiểm</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tra</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chữ</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ký</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này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Nếu</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đúng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là</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bạn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ký</a:t>
            </a:r>
            <a:r>
              <a:rPr kumimoji="0" lang="en-US" altLang="en-US" sz="1600" b="0" i="0" u="none" strike="noStrike" cap="none" normalizeH="0" baseline="0" dirty="0">
                <a:ln>
                  <a:noFill/>
                </a:ln>
                <a:solidFill>
                  <a:schemeClr val="tx1"/>
                </a:solidFill>
                <a:effectLst/>
                <a:latin typeface="Arial" panose="020B0604020202020204" pitchFamily="34" charset="0"/>
              </a:rPr>
              <a:t> -&gt; Giao </a:t>
            </a:r>
            <a:r>
              <a:rPr kumimoji="0" lang="en-US" altLang="en-US" sz="1600" b="0" i="0" u="none" strike="noStrike" cap="none" normalizeH="0" baseline="0" dirty="0" err="1">
                <a:ln>
                  <a:noFill/>
                </a:ln>
                <a:solidFill>
                  <a:schemeClr val="tx1"/>
                </a:solidFill>
                <a:effectLst/>
                <a:latin typeface="Arial" panose="020B0604020202020204" pitchFamily="34" charset="0"/>
              </a:rPr>
              <a:t>dịch</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được</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chấp</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nhận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Nếu</a:t>
            </a:r>
            <a:r>
              <a:rPr kumimoji="0" lang="en-US" altLang="en-US" sz="1600" b="0" i="0" u="none" strike="noStrike" cap="none" normalizeH="0" baseline="0" dirty="0">
                <a:ln>
                  <a:noFill/>
                </a:ln>
                <a:solidFill>
                  <a:schemeClr val="tx1"/>
                </a:solidFill>
                <a:effectLst/>
                <a:latin typeface="Arial" panose="020B0604020202020204" pitchFamily="34" charset="0"/>
              </a:rPr>
              <a:t> ai </a:t>
            </a:r>
            <a:r>
              <a:rPr kumimoji="0" lang="en-US" altLang="en-US" sz="1600" b="0" i="0" u="none" strike="noStrike" cap="none" normalizeH="0" baseline="0" dirty="0" err="1">
                <a:ln>
                  <a:noFill/>
                </a:ln>
                <a:solidFill>
                  <a:schemeClr val="tx1"/>
                </a:solidFill>
                <a:effectLst/>
                <a:latin typeface="Arial" panose="020B0604020202020204" pitchFamily="34" charset="0"/>
              </a:rPr>
              <a:t>đó</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giả</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mạo</a:t>
            </a:r>
            <a:r>
              <a:rPr kumimoji="0" lang="en-US" altLang="en-US" sz="1600" b="0" i="0" u="none" strike="noStrike" cap="none" normalizeH="0" baseline="0" dirty="0">
                <a:ln>
                  <a:noFill/>
                </a:ln>
                <a:solidFill>
                  <a:schemeClr val="tx1"/>
                </a:solidFill>
                <a:effectLst/>
                <a:latin typeface="Arial" panose="020B0604020202020204" pitchFamily="34" charset="0"/>
              </a:rPr>
              <a:t> -&gt; </a:t>
            </a:r>
            <a:r>
              <a:rPr kumimoji="0" lang="en-US" altLang="en-US" sz="1600" b="0" i="0" u="none" strike="noStrike" cap="none" normalizeH="0" baseline="0" dirty="0" err="1">
                <a:ln>
                  <a:noFill/>
                </a:ln>
                <a:solidFill>
                  <a:schemeClr val="tx1"/>
                </a:solidFill>
                <a:effectLst/>
                <a:latin typeface="Arial" panose="020B0604020202020204" pitchFamily="34" charset="0"/>
              </a:rPr>
              <a:t>Chữ</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ký</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sai</a:t>
            </a:r>
            <a:r>
              <a:rPr kumimoji="0" lang="en-US" altLang="en-US" sz="1600" b="0" i="0" u="none" strike="noStrike" cap="none" normalizeH="0" baseline="0" dirty="0">
                <a:ln>
                  <a:noFill/>
                </a:ln>
                <a:solidFill>
                  <a:schemeClr val="tx1"/>
                </a:solidFill>
                <a:effectLst/>
                <a:latin typeface="Arial" panose="020B0604020202020204" pitchFamily="34" charset="0"/>
              </a:rPr>
              <a:t> -&gt; Giao </a:t>
            </a:r>
            <a:r>
              <a:rPr kumimoji="0" lang="en-US" altLang="en-US" sz="1600" b="0" i="0" u="none" strike="noStrike" cap="none" normalizeH="0" baseline="0" dirty="0" err="1">
                <a:ln>
                  <a:noFill/>
                </a:ln>
                <a:solidFill>
                  <a:schemeClr val="tx1"/>
                </a:solidFill>
                <a:effectLst/>
                <a:latin typeface="Arial" panose="020B0604020202020204" pitchFamily="34" charset="0"/>
              </a:rPr>
              <a:t>dịch</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bị</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hủy</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0389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BFBA0-CDB8-70EF-F0AE-0ACD7B37AC33}"/>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AC0E4139-0E28-7A7A-5C8D-9EBFFAFF45F3}"/>
              </a:ext>
            </a:extLst>
          </p:cNvPr>
          <p:cNvSpPr>
            <a:spLocks noGrp="1"/>
          </p:cNvSpPr>
          <p:nvPr>
            <p:ph type="title"/>
          </p:nvPr>
        </p:nvSpPr>
        <p:spPr>
          <a:xfrm>
            <a:off x="228600" y="4536420"/>
            <a:ext cx="2946400" cy="406740"/>
          </a:xfrm>
          <a:prstGeom prst="rect">
            <a:avLst/>
          </a:prstGeom>
          <a:noFill/>
          <a:ln w="0">
            <a:noFill/>
          </a:ln>
        </p:spPr>
        <p:txBody>
          <a:bodyPr lIns="91440" tIns="91440" rIns="91440" bIns="91440" anchor="b">
            <a:normAutofit fontScale="90000"/>
          </a:bodyPr>
          <a:lstStyle/>
          <a:p>
            <a:pPr>
              <a:lnSpc>
                <a:spcPct val="100000"/>
              </a:lnSpc>
              <a:tabLst>
                <a:tab pos="0" algn="l"/>
              </a:tabLst>
            </a:pPr>
            <a:r>
              <a:rPr lang="vi-VN" altLang="en-US" sz="1800" dirty="0">
                <a:latin typeface="Arial" panose="020B0604020202020204" pitchFamily="34" charset="0"/>
              </a:rPr>
              <a:t>Thực hiện hệ thống đồ án</a:t>
            </a:r>
            <a:endParaRPr lang="fr-FR" sz="1800" b="0" u="none" strike="noStrike" dirty="0">
              <a:solidFill>
                <a:schemeClr val="dk1"/>
              </a:solidFill>
              <a:effectLst/>
              <a:uFillTx/>
              <a:latin typeface="Arial"/>
            </a:endParaRPr>
          </a:p>
        </p:txBody>
      </p:sp>
      <p:cxnSp>
        <p:nvCxnSpPr>
          <p:cNvPr id="137" name="Google Shape;221;p30">
            <a:extLst>
              <a:ext uri="{FF2B5EF4-FFF2-40B4-BE49-F238E27FC236}">
                <a16:creationId xmlns:a16="http://schemas.microsoft.com/office/drawing/2014/main" id="{662CC037-6E4F-9DF0-D258-CA8DF6450425}"/>
              </a:ext>
            </a:extLst>
          </p:cNvPr>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5" name="TextBox 4">
            <a:extLst>
              <a:ext uri="{FF2B5EF4-FFF2-40B4-BE49-F238E27FC236}">
                <a16:creationId xmlns:a16="http://schemas.microsoft.com/office/drawing/2014/main" id="{7CD79FD9-2F8E-3B0D-B076-D135960DE3A1}"/>
              </a:ext>
            </a:extLst>
          </p:cNvPr>
          <p:cNvSpPr txBox="1"/>
          <p:nvPr/>
        </p:nvSpPr>
        <p:spPr>
          <a:xfrm>
            <a:off x="228600" y="94006"/>
            <a:ext cx="8343900" cy="369332"/>
          </a:xfrm>
          <a:prstGeom prst="rect">
            <a:avLst/>
          </a:prstGeom>
          <a:noFill/>
        </p:spPr>
        <p:txBody>
          <a:bodyPr wrap="square">
            <a:spAutoFit/>
          </a:bodyPr>
          <a:lstStyle/>
          <a:p>
            <a:r>
              <a:rPr lang="vi-VN" b="1" dirty="0"/>
              <a:t>CLASS P2P (mạng ngang hàng Peer to Peer</a:t>
            </a:r>
            <a:r>
              <a:rPr lang="vi-VN" dirty="0"/>
              <a:t> )</a:t>
            </a:r>
            <a:endParaRPr lang="en-US" b="1" dirty="0"/>
          </a:p>
        </p:txBody>
      </p:sp>
      <p:sp>
        <p:nvSpPr>
          <p:cNvPr id="13" name="TextBox 12">
            <a:extLst>
              <a:ext uri="{FF2B5EF4-FFF2-40B4-BE49-F238E27FC236}">
                <a16:creationId xmlns:a16="http://schemas.microsoft.com/office/drawing/2014/main" id="{60AB0B37-642C-7BA5-617B-2020E8C77490}"/>
              </a:ext>
            </a:extLst>
          </p:cNvPr>
          <p:cNvSpPr txBox="1"/>
          <p:nvPr/>
        </p:nvSpPr>
        <p:spPr>
          <a:xfrm>
            <a:off x="3683002" y="4488124"/>
            <a:ext cx="4572000" cy="369332"/>
          </a:xfrm>
          <a:prstGeom prst="rect">
            <a:avLst/>
          </a:prstGeom>
          <a:noFill/>
        </p:spPr>
        <p:txBody>
          <a:bodyPr wrap="square">
            <a:spAutoFit/>
          </a:bodyPr>
          <a:lstStyle/>
          <a:p>
            <a:pPr algn="r"/>
            <a:r>
              <a:rPr lang="vi-VN" b="1" dirty="0"/>
              <a:t>Giải thích mã nguồn &amp; chức năng</a:t>
            </a:r>
            <a:endParaRPr lang="en-US" b="1" dirty="0"/>
          </a:p>
        </p:txBody>
      </p:sp>
      <p:pic>
        <p:nvPicPr>
          <p:cNvPr id="3" name="Picture 2">
            <a:extLst>
              <a:ext uri="{FF2B5EF4-FFF2-40B4-BE49-F238E27FC236}">
                <a16:creationId xmlns:a16="http://schemas.microsoft.com/office/drawing/2014/main" id="{5C0ECF5A-92C7-4F9A-4D99-389A995C0E38}"/>
              </a:ext>
            </a:extLst>
          </p:cNvPr>
          <p:cNvPicPr>
            <a:picLocks noChangeAspect="1"/>
          </p:cNvPicPr>
          <p:nvPr/>
        </p:nvPicPr>
        <p:blipFill>
          <a:blip r:embed="rId2"/>
          <a:stretch>
            <a:fillRect/>
          </a:stretch>
        </p:blipFill>
        <p:spPr>
          <a:xfrm>
            <a:off x="5200650" y="779094"/>
            <a:ext cx="3830956" cy="2857500"/>
          </a:xfrm>
          <a:prstGeom prst="rect">
            <a:avLst/>
          </a:prstGeom>
        </p:spPr>
      </p:pic>
      <p:sp>
        <p:nvSpPr>
          <p:cNvPr id="8" name="Rectangle 2">
            <a:extLst>
              <a:ext uri="{FF2B5EF4-FFF2-40B4-BE49-F238E27FC236}">
                <a16:creationId xmlns:a16="http://schemas.microsoft.com/office/drawing/2014/main" id="{58A0E27E-EA38-883E-161D-D215B8CD6162}"/>
              </a:ext>
            </a:extLst>
          </p:cNvPr>
          <p:cNvSpPr>
            <a:spLocks noChangeArrowheads="1"/>
          </p:cNvSpPr>
          <p:nvPr/>
        </p:nvSpPr>
        <p:spPr bwMode="auto">
          <a:xfrm>
            <a:off x="0" y="463338"/>
            <a:ext cx="4676775"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Lưu </a:t>
            </a:r>
            <a:r>
              <a:rPr kumimoji="0" lang="en-US" altLang="en-US" sz="1500" b="1" i="0" u="none" strike="noStrike" cap="none" normalizeH="0" baseline="0" dirty="0" err="1">
                <a:ln>
                  <a:noFill/>
                </a:ln>
                <a:solidFill>
                  <a:schemeClr val="tx1"/>
                </a:solidFill>
                <a:effectLst/>
                <a:latin typeface="Arial" panose="020B0604020202020204" pitchFamily="34" charset="0"/>
              </a:rPr>
              <a:t>trữ</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panose="020B0604020202020204" pitchFamily="34" charset="0"/>
              </a:rPr>
              <a:t>phân</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panose="020B0604020202020204" pitchFamily="34" charset="0"/>
              </a:rPr>
              <a:t>tán</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Unicode MS" panose="020B0604020202020204" pitchFamily="34" charset="-128"/>
              </a:rPr>
              <a:t>self.blockchain</a:t>
            </a:r>
            <a:r>
              <a:rPr kumimoji="0" lang="en-US" altLang="en-US" sz="1500" b="1" i="0" u="none" strike="noStrike" cap="none" normalizeH="0" baseline="0" dirty="0">
                <a:ln>
                  <a:noFill/>
                </a:ln>
                <a:solidFill>
                  <a:schemeClr val="tx1"/>
                </a:solidFill>
                <a:effectLst/>
              </a:rPr>
              <a:t>):</a:t>
            </a:r>
            <a:endParaRPr kumimoji="0" lang="vi-VN" altLang="en-US" sz="15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err="1">
                <a:ln>
                  <a:noFill/>
                </a:ln>
                <a:solidFill>
                  <a:schemeClr val="tx1"/>
                </a:solidFill>
                <a:effectLst/>
                <a:latin typeface="Arial" panose="020B0604020202020204" pitchFamily="34" charset="0"/>
              </a:rPr>
              <a:t>Mỗi</a:t>
            </a:r>
            <a:r>
              <a:rPr kumimoji="0" lang="en-US" altLang="en-US" sz="1500" b="0" i="0" u="none" strike="noStrike" cap="none" normalizeH="0" baseline="0" dirty="0">
                <a:ln>
                  <a:noFill/>
                </a:ln>
                <a:solidFill>
                  <a:schemeClr val="tx1"/>
                </a:solidFill>
                <a:effectLst/>
                <a:latin typeface="Arial" panose="020B0604020202020204" pitchFamily="34" charset="0"/>
              </a:rPr>
              <a:t> Node </a:t>
            </a:r>
            <a:r>
              <a:rPr kumimoji="0" lang="en-US" altLang="en-US" sz="1500" b="0" i="0" u="none" strike="noStrike" cap="none" normalizeH="0" baseline="0" dirty="0" err="1">
                <a:ln>
                  <a:noFill/>
                </a:ln>
                <a:solidFill>
                  <a:schemeClr val="tx1"/>
                </a:solidFill>
                <a:effectLst/>
                <a:latin typeface="Arial" panose="020B0604020202020204" pitchFamily="34" charset="0"/>
              </a:rPr>
              <a:t>trong</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mạng</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đều</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lưu</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trữ</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một</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bản</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sao</a:t>
            </a:r>
            <a:r>
              <a:rPr kumimoji="0" lang="en-US" altLang="en-US" sz="1500" b="0" i="0" u="none" strike="noStrike" cap="none" normalizeH="0" baseline="0" dirty="0">
                <a:ln>
                  <a:noFill/>
                </a:ln>
                <a:solidFill>
                  <a:schemeClr val="tx1"/>
                </a:solidFill>
                <a:effectLst/>
                <a:latin typeface="Arial" panose="020B0604020202020204" pitchFamily="34" charset="0"/>
              </a:rPr>
              <a:t> Blockchain </a:t>
            </a:r>
            <a:r>
              <a:rPr kumimoji="0" lang="en-US" altLang="en-US" sz="1500" b="0" i="0" u="none" strike="noStrike" cap="none" normalizeH="0" baseline="0" dirty="0" err="1">
                <a:ln>
                  <a:noFill/>
                </a:ln>
                <a:solidFill>
                  <a:schemeClr val="tx1"/>
                </a:solidFill>
                <a:effectLst/>
                <a:latin typeface="Arial" panose="020B0604020202020204" pitchFamily="34" charset="0"/>
              </a:rPr>
              <a:t>trọn</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vẹn</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Không</a:t>
            </a:r>
            <a:r>
              <a:rPr kumimoji="0" lang="en-US" altLang="en-US" sz="1500" b="0" i="0" u="none" strike="noStrike" cap="none" normalizeH="0" baseline="0" dirty="0">
                <a:ln>
                  <a:noFill/>
                </a:ln>
                <a:solidFill>
                  <a:schemeClr val="tx1"/>
                </a:solidFill>
                <a:effectLst/>
                <a:latin typeface="Arial" panose="020B0604020202020204" pitchFamily="34" charset="0"/>
              </a:rPr>
              <a:t> ai </a:t>
            </a:r>
            <a:r>
              <a:rPr kumimoji="0" lang="en-US" altLang="en-US" sz="1500" b="0" i="0" u="none" strike="noStrike" cap="none" normalizeH="0" baseline="0" dirty="0" err="1">
                <a:ln>
                  <a:noFill/>
                </a:ln>
                <a:solidFill>
                  <a:schemeClr val="tx1"/>
                </a:solidFill>
                <a:effectLst/>
                <a:latin typeface="Arial" panose="020B0604020202020204" pitchFamily="34" charset="0"/>
              </a:rPr>
              <a:t>nắm</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giữ</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dữ</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liệu</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độc</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quyền</a:t>
            </a:r>
            <a:r>
              <a:rPr kumimoji="0" lang="en-US" altLang="en-US" sz="1500" b="0" i="0" u="none" strike="noStrike" cap="none" normalizeH="0" baseline="0" dirty="0">
                <a:ln>
                  <a:noFill/>
                </a:ln>
                <a:solidFill>
                  <a:schemeClr val="tx1"/>
                </a:solidFill>
                <a:effectLst/>
                <a:latin typeface="Arial" panose="020B0604020202020204" pitchFamily="34" charset="0"/>
              </a:rPr>
              <a:t>.</a:t>
            </a:r>
            <a:endParaRPr kumimoji="0" lang="vi-VN"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err="1">
                <a:ln>
                  <a:noFill/>
                </a:ln>
                <a:solidFill>
                  <a:schemeClr val="tx1"/>
                </a:solidFill>
                <a:effectLst/>
                <a:latin typeface="Arial" panose="020B0604020202020204" pitchFamily="34" charset="0"/>
              </a:rPr>
              <a:t>Kết</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panose="020B0604020202020204" pitchFamily="34" charset="0"/>
              </a:rPr>
              <a:t>nối</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panose="020B0604020202020204" pitchFamily="34" charset="0"/>
              </a:rPr>
              <a:t>ngang</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panose="020B0604020202020204" pitchFamily="34" charset="0"/>
              </a:rPr>
              <a:t>hàng</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Unicode MS" panose="020B0604020202020204" pitchFamily="34" charset="-128"/>
              </a:rPr>
              <a:t>connect_to_peer</a:t>
            </a:r>
            <a:r>
              <a:rPr kumimoji="0" lang="en-US" altLang="en-US" sz="1500" b="1" i="0" u="none" strike="noStrike" cap="none" normalizeH="0" baseline="0" dirty="0">
                <a:ln>
                  <a:noFill/>
                </a:ln>
                <a:solidFill>
                  <a:schemeClr val="tx1"/>
                </a:solidFill>
                <a:effectLst/>
              </a:rPr>
              <a:t>):</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err="1">
                <a:ln>
                  <a:noFill/>
                </a:ln>
                <a:solidFill>
                  <a:schemeClr val="tx1"/>
                </a:solidFill>
                <a:effectLst/>
                <a:latin typeface="Arial" panose="020B0604020202020204" pitchFamily="34" charset="0"/>
              </a:rPr>
              <a:t>Mô</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phỏng</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việc</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các</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máy</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tính</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vi-VN" altLang="en-US" sz="1500" b="0" i="0" u="none" strike="noStrike" cap="none" normalizeH="0" baseline="0" dirty="0">
                <a:ln>
                  <a:noFill/>
                </a:ln>
                <a:solidFill>
                  <a:schemeClr val="tx1"/>
                </a:solidFill>
                <a:effectLst/>
                <a:latin typeface="Arial" panose="020B0604020202020204" pitchFamily="34" charset="0"/>
              </a:rPr>
              <a:t>kết nối với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nhau</a:t>
            </a:r>
            <a:r>
              <a:rPr kumimoji="0" lang="en-US" altLang="en-US" sz="1500" b="0" i="0" u="none" strike="noStrike" cap="none" normalizeH="0" baseline="0" dirty="0">
                <a:ln>
                  <a:noFill/>
                </a:ln>
                <a:solidFill>
                  <a:schemeClr val="tx1"/>
                </a:solidFill>
                <a:effectLst/>
                <a:latin typeface="Arial" panose="020B0604020202020204" pitchFamily="34" charset="0"/>
              </a:rPr>
              <a:t>. </a:t>
            </a:r>
            <a:endParaRPr kumimoji="0" lang="vi-VN"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a:ln>
                  <a:noFill/>
                </a:ln>
                <a:solidFill>
                  <a:schemeClr val="tx1"/>
                </a:solidFill>
                <a:effectLst/>
                <a:latin typeface="Arial" panose="020B0604020202020204" pitchFamily="34" charset="0"/>
              </a:rPr>
              <a:t>Khi Node A </a:t>
            </a:r>
            <a:r>
              <a:rPr kumimoji="0" lang="en-US" altLang="en-US" sz="1500" b="0" i="0" u="none" strike="noStrike" cap="none" normalizeH="0" baseline="0" dirty="0" err="1">
                <a:ln>
                  <a:noFill/>
                </a:ln>
                <a:solidFill>
                  <a:schemeClr val="tx1"/>
                </a:solidFill>
                <a:effectLst/>
                <a:latin typeface="Arial" panose="020B0604020202020204" pitchFamily="34" charset="0"/>
              </a:rPr>
              <a:t>kết</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nối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với</a:t>
            </a:r>
            <a:r>
              <a:rPr kumimoji="0" lang="en-US" altLang="en-US" sz="1500" b="0" i="0" u="none" strike="noStrike" cap="none" normalizeH="0" baseline="0" dirty="0">
                <a:ln>
                  <a:noFill/>
                </a:ln>
                <a:solidFill>
                  <a:schemeClr val="tx1"/>
                </a:solidFill>
                <a:effectLst/>
                <a:latin typeface="Arial" panose="020B0604020202020204" pitchFamily="34" charset="0"/>
              </a:rPr>
              <a:t> Node B, </a:t>
            </a:r>
            <a:r>
              <a:rPr kumimoji="0" lang="en-US" altLang="en-US" sz="1500" b="0" i="0" u="none" strike="noStrike" cap="none" normalizeH="0" baseline="0" dirty="0" err="1">
                <a:ln>
                  <a:noFill/>
                </a:ln>
                <a:solidFill>
                  <a:schemeClr val="tx1"/>
                </a:solidFill>
                <a:effectLst/>
                <a:latin typeface="Arial" panose="020B0604020202020204" pitchFamily="34" charset="0"/>
              </a:rPr>
              <a:t>cả</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hai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sẽ</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thêm</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nhau</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vào</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danh</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sách</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liên</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lạc</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a:ln>
                  <a:noFill/>
                </a:ln>
                <a:solidFill>
                  <a:schemeClr val="tx1"/>
                </a:solidFill>
                <a:effectLst/>
                <a:latin typeface="Arial Unicode MS" panose="020B0604020202020204" pitchFamily="34" charset="-128"/>
              </a:rPr>
              <a:t>peers</a:t>
            </a:r>
            <a:r>
              <a:rPr kumimoji="0" lang="en-US" altLang="en-US" sz="1500" b="0" i="0" u="none" strike="noStrike" cap="none" normalizeH="0" baseline="0" dirty="0">
                <a:ln>
                  <a:noFill/>
                </a:ln>
                <a:solidFill>
                  <a:schemeClr val="tx1"/>
                </a:solidFill>
                <a:effectLst/>
              </a:rPr>
              <a:t>) </a:t>
            </a:r>
            <a:r>
              <a:rPr kumimoji="0" lang="en-US" altLang="en-US" sz="1500" b="0" i="0" u="none" strike="noStrike" cap="none" normalizeH="0" baseline="0" dirty="0" err="1">
                <a:ln>
                  <a:noFill/>
                </a:ln>
                <a:solidFill>
                  <a:schemeClr val="tx1"/>
                </a:solidFill>
                <a:effectLst/>
              </a:rPr>
              <a:t>để</a:t>
            </a:r>
            <a:r>
              <a:rPr kumimoji="0" lang="en-US" altLang="en-US" sz="1500" b="0" i="0" u="none" strike="noStrike" cap="none" normalizeH="0" baseline="0" dirty="0">
                <a:ln>
                  <a:noFill/>
                </a:ln>
                <a:solidFill>
                  <a:schemeClr val="tx1"/>
                </a:solidFill>
                <a:effectLst/>
              </a:rPr>
              <a:t> </a:t>
            </a:r>
            <a:r>
              <a:rPr kumimoji="0" lang="en-US" altLang="en-US" sz="1500" b="0" i="0" u="none" strike="noStrike" cap="none" normalizeH="0" baseline="0" dirty="0" err="1">
                <a:ln>
                  <a:noFill/>
                </a:ln>
                <a:solidFill>
                  <a:schemeClr val="tx1"/>
                </a:solidFill>
                <a:effectLst/>
              </a:rPr>
              <a:t>trao</a:t>
            </a:r>
            <a:r>
              <a:rPr kumimoji="0" lang="en-US" altLang="en-US" sz="1500" b="0" i="0" u="none" strike="noStrike" cap="none" normalizeH="0" baseline="0" dirty="0">
                <a:ln>
                  <a:noFill/>
                </a:ln>
                <a:solidFill>
                  <a:schemeClr val="tx1"/>
                </a:solidFill>
                <a:effectLst/>
              </a:rPr>
              <a:t> </a:t>
            </a:r>
            <a:r>
              <a:rPr kumimoji="0" lang="en-US" altLang="en-US" sz="1500" b="0" i="0" u="none" strike="noStrike" cap="none" normalizeH="0" baseline="0" dirty="0" err="1">
                <a:ln>
                  <a:noFill/>
                </a:ln>
                <a:solidFill>
                  <a:schemeClr val="tx1"/>
                </a:solidFill>
                <a:effectLst/>
              </a:rPr>
              <a:t>đổi</a:t>
            </a:r>
            <a:r>
              <a:rPr kumimoji="0" lang="en-US" altLang="en-US" sz="1500" b="0" i="0" u="none" strike="noStrike" cap="none" normalizeH="0" baseline="0" dirty="0">
                <a:ln>
                  <a:noFill/>
                </a:ln>
                <a:solidFill>
                  <a:schemeClr val="tx1"/>
                </a:solidFill>
                <a:effectLst/>
              </a:rPr>
              <a:t> </a:t>
            </a:r>
            <a:r>
              <a:rPr kumimoji="0" lang="en-US" altLang="en-US" sz="1500" b="0" i="0" u="none" strike="noStrike" cap="none" normalizeH="0" baseline="0" dirty="0" err="1">
                <a:ln>
                  <a:noFill/>
                </a:ln>
                <a:solidFill>
                  <a:schemeClr val="tx1"/>
                </a:solidFill>
                <a:effectLst/>
              </a:rPr>
              <a:t>thông</a:t>
            </a:r>
            <a:r>
              <a:rPr kumimoji="0" lang="en-US" altLang="en-US" sz="1500" b="0" i="0" u="none" strike="noStrike" cap="none" normalizeH="0" baseline="0" dirty="0">
                <a:ln>
                  <a:noFill/>
                </a:ln>
                <a:solidFill>
                  <a:schemeClr val="tx1"/>
                </a:solidFill>
                <a:effectLst/>
              </a:rPr>
              <a:t> tin.</a:t>
            </a:r>
            <a:endParaRPr kumimoji="0" lang="vi-VN"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err="1">
                <a:ln>
                  <a:noFill/>
                </a:ln>
                <a:solidFill>
                  <a:schemeClr val="tx1"/>
                </a:solidFill>
                <a:effectLst/>
                <a:latin typeface="Arial" panose="020B0604020202020204" pitchFamily="34" charset="0"/>
              </a:rPr>
              <a:t>Đồng</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panose="020B0604020202020204" pitchFamily="34" charset="0"/>
              </a:rPr>
              <a:t>bộ</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panose="020B0604020202020204" pitchFamily="34" charset="0"/>
              </a:rPr>
              <a:t>dữ</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panose="020B0604020202020204" pitchFamily="34" charset="0"/>
              </a:rPr>
              <a:t>liệu</a:t>
            </a:r>
            <a:r>
              <a:rPr kumimoji="0" lang="en-US" altLang="en-US" sz="1500" b="1" i="0" u="none" strike="noStrike" cap="none" normalizeH="0" baseline="0" dirty="0">
                <a:ln>
                  <a:noFill/>
                </a:ln>
                <a:solidFill>
                  <a:schemeClr val="tx1"/>
                </a:solidFill>
                <a:effectLst/>
                <a:latin typeface="Arial" panose="020B0604020202020204" pitchFamily="34" charset="0"/>
              </a:rPr>
              <a:t> (</a:t>
            </a:r>
            <a:r>
              <a:rPr kumimoji="0" lang="en-US" altLang="en-US" sz="1500" b="1" i="0" u="none" strike="noStrike" cap="none" normalizeH="0" baseline="0" dirty="0" err="1">
                <a:ln>
                  <a:noFill/>
                </a:ln>
                <a:solidFill>
                  <a:schemeClr val="tx1"/>
                </a:solidFill>
                <a:effectLst/>
                <a:latin typeface="Arial Unicode MS" panose="020B0604020202020204" pitchFamily="34" charset="-128"/>
              </a:rPr>
              <a:t>broadcast_block</a:t>
            </a:r>
            <a:r>
              <a:rPr kumimoji="0" lang="en-US" altLang="en-US" sz="1500" b="1" i="0" u="none" strike="noStrike" cap="none" normalizeH="0" baseline="0" dirty="0">
                <a:ln>
                  <a:noFill/>
                </a:ln>
                <a:solidFill>
                  <a:schemeClr val="tx1"/>
                </a:solidFill>
                <a:effectLst/>
              </a:rPr>
              <a:t>):</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err="1">
                <a:ln>
                  <a:noFill/>
                </a:ln>
                <a:solidFill>
                  <a:schemeClr val="tx1"/>
                </a:solidFill>
                <a:effectLst/>
                <a:latin typeface="Arial" panose="020B0604020202020204" pitchFamily="34" charset="0"/>
              </a:rPr>
              <a:t>Cơ</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chế</a:t>
            </a:r>
            <a:r>
              <a:rPr kumimoji="0" lang="en-US" altLang="en-US" sz="1500" b="0" i="0" u="none" strike="noStrike" cap="none" normalizeH="0" baseline="0" dirty="0">
                <a:ln>
                  <a:noFill/>
                </a:ln>
                <a:solidFill>
                  <a:schemeClr val="tx1"/>
                </a:solidFill>
                <a:effectLst/>
                <a:latin typeface="Arial" panose="020B0604020202020204" pitchFamily="34" charset="0"/>
              </a:rPr>
              <a:t> "lan </a:t>
            </a:r>
            <a:r>
              <a:rPr kumimoji="0" lang="en-US" altLang="en-US" sz="1500" b="0" i="0" u="none" strike="noStrike" cap="none" normalizeH="0" baseline="0" dirty="0" err="1">
                <a:ln>
                  <a:noFill/>
                </a:ln>
                <a:solidFill>
                  <a:schemeClr val="tx1"/>
                </a:solidFill>
                <a:effectLst/>
                <a:latin typeface="Arial" panose="020B0604020202020204" pitchFamily="34" charset="0"/>
              </a:rPr>
              <a:t>truyền</a:t>
            </a:r>
            <a:r>
              <a:rPr kumimoji="0" lang="en-US" altLang="en-US" sz="1500" b="0" i="0" u="none" strike="noStrike" cap="none" normalizeH="0" baseline="0" dirty="0">
                <a:ln>
                  <a:noFill/>
                </a:ln>
                <a:solidFill>
                  <a:schemeClr val="tx1"/>
                </a:solidFill>
                <a:effectLst/>
                <a:latin typeface="Arial" panose="020B0604020202020204" pitchFamily="34" charset="0"/>
              </a:rPr>
              <a:t> tin </a:t>
            </a:r>
            <a:r>
              <a:rPr kumimoji="0" lang="en-US" altLang="en-US" sz="1500" b="0" i="0" u="none" strike="noStrike" cap="none" normalizeH="0" baseline="0" dirty="0" err="1">
                <a:ln>
                  <a:noFill/>
                </a:ln>
                <a:solidFill>
                  <a:schemeClr val="tx1"/>
                </a:solidFill>
                <a:effectLst/>
                <a:latin typeface="Arial" panose="020B0604020202020204" pitchFamily="34" charset="0"/>
              </a:rPr>
              <a:t>đồn</a:t>
            </a:r>
            <a:r>
              <a:rPr kumimoji="0" lang="en-US" altLang="en-US" sz="1500" b="0" i="0" u="none" strike="noStrike" cap="none" normalizeH="0" baseline="0" dirty="0">
                <a:ln>
                  <a:noFill/>
                </a:ln>
                <a:solidFill>
                  <a:schemeClr val="tx1"/>
                </a:solidFill>
                <a:effectLst/>
                <a:latin typeface="Arial" panose="020B0604020202020204" pitchFamily="34" charset="0"/>
              </a:rPr>
              <a:t>" (Gossip Protocol). Ngay </a:t>
            </a:r>
            <a:r>
              <a:rPr kumimoji="0" lang="en-US" altLang="en-US" sz="1500" b="0" i="0" u="none" strike="noStrike" cap="none" normalizeH="0" baseline="0" dirty="0" err="1">
                <a:ln>
                  <a:noFill/>
                </a:ln>
                <a:solidFill>
                  <a:schemeClr val="tx1"/>
                </a:solidFill>
                <a:effectLst/>
                <a:latin typeface="Arial" panose="020B0604020202020204" pitchFamily="34" charset="0"/>
              </a:rPr>
              <a:t>khi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một</a:t>
            </a:r>
            <a:r>
              <a:rPr kumimoji="0" lang="en-US" altLang="en-US" sz="1500" b="0" i="0" u="none" strike="noStrike" cap="none" normalizeH="0" baseline="0" dirty="0">
                <a:ln>
                  <a:noFill/>
                </a:ln>
                <a:solidFill>
                  <a:schemeClr val="tx1"/>
                </a:solidFill>
                <a:effectLst/>
                <a:latin typeface="Arial" panose="020B0604020202020204" pitchFamily="34" charset="0"/>
              </a:rPr>
              <a:t> Node </a:t>
            </a:r>
            <a:r>
              <a:rPr kumimoji="0" lang="en-US" altLang="en-US" sz="1500" b="0" i="0" u="none" strike="noStrike" cap="none" normalizeH="0" baseline="0" dirty="0" err="1">
                <a:ln>
                  <a:noFill/>
                </a:ln>
                <a:solidFill>
                  <a:schemeClr val="tx1"/>
                </a:solidFill>
                <a:effectLst/>
                <a:latin typeface="Arial" panose="020B0604020202020204" pitchFamily="34" charset="0"/>
              </a:rPr>
              <a:t>đào</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được</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khối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mới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nó</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sẽ</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lập</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tức</a:t>
            </a:r>
            <a:r>
              <a:rPr kumimoji="0" lang="en-US" altLang="en-US" sz="1500" b="0" i="0" u="none" strike="noStrike" cap="none" normalizeH="0" baseline="0" dirty="0">
                <a:ln>
                  <a:noFill/>
                </a:ln>
                <a:solidFill>
                  <a:schemeClr val="tx1"/>
                </a:solidFill>
                <a:effectLst/>
                <a:latin typeface="Arial" panose="020B0604020202020204" pitchFamily="34" charset="0"/>
              </a:rPr>
              <a:t> "la </a:t>
            </a:r>
            <a:r>
              <a:rPr kumimoji="0" lang="en-US" altLang="en-US" sz="1500" b="0" i="0" u="none" strike="noStrike" cap="none" normalizeH="0" baseline="0" dirty="0" err="1">
                <a:ln>
                  <a:noFill/>
                </a:ln>
                <a:solidFill>
                  <a:schemeClr val="tx1"/>
                </a:solidFill>
                <a:effectLst/>
                <a:latin typeface="Arial" panose="020B0604020202020204" pitchFamily="34" charset="0"/>
              </a:rPr>
              <a:t>lên</a:t>
            </a:r>
            <a:r>
              <a:rPr kumimoji="0" lang="en-US" altLang="en-US" sz="1500" b="0" i="0" u="none" strike="noStrike" cap="none" normalizeH="0" baseline="0" dirty="0">
                <a:ln>
                  <a:noFill/>
                </a:ln>
                <a:solidFill>
                  <a:schemeClr val="tx1"/>
                </a:solidFill>
                <a:effectLst/>
                <a:latin typeface="Arial" panose="020B0604020202020204" pitchFamily="34" charset="0"/>
              </a:rPr>
              <a:t>" (broadcast) </a:t>
            </a:r>
            <a:r>
              <a:rPr kumimoji="0" lang="en-US" altLang="en-US" sz="1500" b="0" i="0" u="none" strike="noStrike" cap="none" normalizeH="0" baseline="0" dirty="0" err="1">
                <a:ln>
                  <a:noFill/>
                </a:ln>
                <a:solidFill>
                  <a:schemeClr val="tx1"/>
                </a:solidFill>
                <a:effectLst/>
                <a:latin typeface="Arial" panose="020B0604020202020204" pitchFamily="34" charset="0"/>
              </a:rPr>
              <a:t>và</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gửi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khối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đó</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cho</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tất</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cả</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các</a:t>
            </a:r>
            <a:r>
              <a:rPr kumimoji="0" lang="en-US" altLang="en-US" sz="1500" b="0" i="0" u="none" strike="noStrike" cap="none" normalizeH="0" baseline="0" dirty="0">
                <a:ln>
                  <a:noFill/>
                </a:ln>
                <a:solidFill>
                  <a:schemeClr val="tx1"/>
                </a:solidFill>
                <a:effectLst/>
                <a:latin typeface="Arial" panose="020B0604020202020204" pitchFamily="34" charset="0"/>
              </a:rPr>
              <a:t> Node </a:t>
            </a:r>
            <a:r>
              <a:rPr kumimoji="0" lang="en-US" altLang="en-US" sz="1500" b="0" i="0" u="none" strike="noStrike" cap="none" normalizeH="0" baseline="0" dirty="0" err="1">
                <a:ln>
                  <a:noFill/>
                </a:ln>
                <a:solidFill>
                  <a:schemeClr val="tx1"/>
                </a:solidFill>
                <a:effectLst/>
                <a:latin typeface="Arial" panose="020B0604020202020204" pitchFamily="34" charset="0"/>
              </a:rPr>
              <a:t>đang</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kết</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nối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với</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mình</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để</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cập</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nhật</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đồng</a:t>
            </a:r>
            <a:r>
              <a:rPr kumimoji="0" lang="en-US" altLang="en-US" sz="1500" b="0" i="0" u="none" strike="noStrike" cap="none" normalizeH="0" baseline="0" dirty="0">
                <a:ln>
                  <a:noFill/>
                </a:ln>
                <a:solidFill>
                  <a:schemeClr val="tx1"/>
                </a:solidFill>
                <a:effectLst/>
                <a:latin typeface="Arial" panose="020B0604020202020204" pitchFamily="34" charset="0"/>
              </a:rPr>
              <a:t> </a:t>
            </a:r>
            <a:r>
              <a:rPr kumimoji="0" lang="en-US" altLang="en-US" sz="1500" b="0" i="0" u="none" strike="noStrike" cap="none" normalizeH="0" baseline="0" dirty="0" err="1">
                <a:ln>
                  <a:noFill/>
                </a:ln>
                <a:solidFill>
                  <a:schemeClr val="tx1"/>
                </a:solidFill>
                <a:effectLst/>
                <a:latin typeface="Arial" panose="020B0604020202020204" pitchFamily="34" charset="0"/>
              </a:rPr>
              <a:t>bộ</a:t>
            </a:r>
            <a:r>
              <a:rPr kumimoji="0" lang="en-US" altLang="en-US" sz="15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6588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298860" y="4535340"/>
            <a:ext cx="1636620" cy="408180"/>
          </a:xfrm>
          <a:prstGeom prst="rect">
            <a:avLst/>
          </a:prstGeom>
          <a:noFill/>
          <a:ln w="0">
            <a:noFill/>
          </a:ln>
        </p:spPr>
        <p:txBody>
          <a:bodyPr lIns="91440" tIns="91440" rIns="91440" bIns="91440" anchor="b">
            <a:noAutofit/>
          </a:bodyPr>
          <a:lstStyle/>
          <a:p>
            <a:pPr indent="0">
              <a:lnSpc>
                <a:spcPct val="100000"/>
              </a:lnSpc>
              <a:buNone/>
              <a:tabLst>
                <a:tab pos="0" algn="l"/>
              </a:tabLst>
            </a:pPr>
            <a:r>
              <a:rPr lang="vi-VN" sz="1800" b="1" dirty="0">
                <a:solidFill>
                  <a:schemeClr val="dk1"/>
                </a:solidFill>
                <a:latin typeface="Arial"/>
              </a:rPr>
              <a:t>Tổng Quan</a:t>
            </a:r>
            <a:endParaRPr lang="fr-FR" sz="1800" b="1" u="none" strike="noStrike" dirty="0">
              <a:solidFill>
                <a:schemeClr val="dk1"/>
              </a:solidFill>
              <a:effectLst/>
              <a:uFillTx/>
              <a:latin typeface="Arial"/>
            </a:endParaRPr>
          </a:p>
        </p:txBody>
      </p:sp>
      <p:sp>
        <p:nvSpPr>
          <p:cNvPr id="91" name="PlaceHolder 2"/>
          <p:cNvSpPr>
            <a:spLocks noGrp="1"/>
          </p:cNvSpPr>
          <p:nvPr>
            <p:ph type="subTitle"/>
          </p:nvPr>
        </p:nvSpPr>
        <p:spPr>
          <a:xfrm>
            <a:off x="167640" y="1539300"/>
            <a:ext cx="4853940" cy="1752180"/>
          </a:xfrm>
          <a:prstGeom prst="rect">
            <a:avLst/>
          </a:prstGeom>
          <a:noFill/>
          <a:ln w="0">
            <a:noFill/>
          </a:ln>
        </p:spPr>
        <p:txBody>
          <a:bodyPr lIns="91440" tIns="91440" rIns="91440" bIns="91440" anchor="t">
            <a:noAutofit/>
          </a:bodyPr>
          <a:lstStyle/>
          <a:p>
            <a:pPr>
              <a:lnSpc>
                <a:spcPct val="150000"/>
              </a:lnSpc>
              <a:tabLst>
                <a:tab pos="0" algn="l"/>
              </a:tabLst>
            </a:pPr>
            <a:r>
              <a:rPr lang="vi-VN" sz="1400" dirty="0"/>
              <a:t>Đề tài tìm hiểu về Blochain cơ bản và ví tiền điện tử được thực hiện nhằm giúp sinh viên nắm vững các khái niệm và tính ứng dụng cao trong lĩnh vực công nghệ thông tin.</a:t>
            </a:r>
          </a:p>
          <a:p>
            <a:pPr>
              <a:lnSpc>
                <a:spcPct val="150000"/>
              </a:lnSpc>
              <a:tabLst>
                <a:tab pos="0" algn="l"/>
              </a:tabLst>
            </a:pPr>
            <a:r>
              <a:rPr lang="vi-VN" sz="1400" dirty="0"/>
              <a:t>Đề tài cũng cố tập trung tìm hiểu nguyên lý hoạt động Blockchain và cơ chế liên kết các khối dữ liệu nhằm mục đích đảm bảo tính toàn vẹn và bảo mật thông tin</a:t>
            </a:r>
            <a:endParaRPr lang="en-US" sz="1400" b="0" u="none" strike="noStrike" dirty="0">
              <a:solidFill>
                <a:srgbClr val="FFFFFF"/>
              </a:solidFill>
              <a:effectLst/>
              <a:uFillTx/>
            </a:endParaRPr>
          </a:p>
        </p:txBody>
      </p:sp>
      <p:cxnSp>
        <p:nvCxnSpPr>
          <p:cNvPr id="92" name="Google Shape;221;p30"/>
          <p:cNvCxnSpPr/>
          <p:nvPr/>
        </p:nvCxnSpPr>
        <p:spPr>
          <a:xfrm flipH="1">
            <a:off x="313200" y="4914720"/>
            <a:ext cx="7853760" cy="360"/>
          </a:xfrm>
          <a:prstGeom prst="straightConnector1">
            <a:avLst/>
          </a:prstGeom>
          <a:ln w="9525">
            <a:solidFill>
              <a:srgbClr val="EFEFEF"/>
            </a:solidFill>
            <a:prstDash val="dot"/>
            <a:round/>
            <a:headEnd type="oval" w="med" len="med"/>
          </a:ln>
        </p:spPr>
      </p:cxnSp>
      <p:pic>
        <p:nvPicPr>
          <p:cNvPr id="3074" name="Picture 2" descr="10 ứng dụng Blockchain nổi bật trong thực tiễn">
            <a:extLst>
              <a:ext uri="{FF2B5EF4-FFF2-40B4-BE49-F238E27FC236}">
                <a16:creationId xmlns:a16="http://schemas.microsoft.com/office/drawing/2014/main" id="{42410E31-7553-DA52-EC47-78D7BECFF4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1228" y="1436257"/>
            <a:ext cx="3489116" cy="2127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228600" y="3772080"/>
            <a:ext cx="3723840" cy="1171080"/>
          </a:xfrm>
          <a:prstGeom prst="rect">
            <a:avLst/>
          </a:prstGeom>
          <a:noFill/>
          <a:ln w="0">
            <a:noFill/>
          </a:ln>
        </p:spPr>
        <p:txBody>
          <a:bodyPr lIns="91440" tIns="91440" rIns="91440" bIns="91440" anchor="b">
            <a:normAutofit/>
          </a:bodyPr>
          <a:lstStyle/>
          <a:p>
            <a:pPr>
              <a:lnSpc>
                <a:spcPct val="100000"/>
              </a:lnSpc>
              <a:tabLst>
                <a:tab pos="0" algn="l"/>
              </a:tabLst>
            </a:pPr>
            <a:r>
              <a:rPr lang="en-US" altLang="en-US" sz="1800" b="1" dirty="0" err="1">
                <a:latin typeface="Arial" panose="020B0604020202020204" pitchFamily="34" charset="0"/>
              </a:rPr>
              <a:t>Kết</a:t>
            </a:r>
            <a:r>
              <a:rPr lang="en-US" altLang="en-US" sz="1800" b="1" dirty="0">
                <a:latin typeface="Arial" panose="020B0604020202020204" pitchFamily="34" charset="0"/>
              </a:rPr>
              <a:t> </a:t>
            </a:r>
            <a:r>
              <a:rPr lang="en-US" altLang="en-US" sz="1800" b="1" dirty="0" err="1">
                <a:latin typeface="Arial" panose="020B0604020202020204" pitchFamily="34" charset="0"/>
              </a:rPr>
              <a:t>quả</a:t>
            </a:r>
            <a:r>
              <a:rPr lang="en-US" altLang="en-US" sz="1800" b="1" dirty="0">
                <a:latin typeface="Arial" panose="020B0604020202020204" pitchFamily="34" charset="0"/>
              </a:rPr>
              <a:t> </a:t>
            </a:r>
            <a:r>
              <a:rPr lang="en-US" altLang="en-US" sz="1800" b="1" dirty="0" err="1">
                <a:latin typeface="Arial" panose="020B0604020202020204" pitchFamily="34" charset="0"/>
              </a:rPr>
              <a:t>thực</a:t>
            </a:r>
            <a:r>
              <a:rPr lang="en-US" altLang="en-US" sz="1800" b="1" dirty="0">
                <a:latin typeface="Arial" panose="020B0604020202020204" pitchFamily="34" charset="0"/>
              </a:rPr>
              <a:t> </a:t>
            </a:r>
            <a:r>
              <a:rPr lang="en-US" altLang="en-US" sz="1800" b="1" dirty="0" err="1">
                <a:latin typeface="Arial" panose="020B0604020202020204" pitchFamily="34" charset="0"/>
              </a:rPr>
              <a:t>nghiệm</a:t>
            </a:r>
            <a:endParaRPr lang="fr-FR" sz="1800" b="0" u="none" strike="noStrike" dirty="0">
              <a:solidFill>
                <a:schemeClr val="dk1"/>
              </a:solidFill>
              <a:effectLst/>
              <a:uFillTx/>
              <a:latin typeface="Arial"/>
            </a:endParaRPr>
          </a:p>
        </p:txBody>
      </p:sp>
      <p:cxnSp>
        <p:nvCxnSpPr>
          <p:cNvPr id="140" name="Google Shape;221;p30"/>
          <p:cNvCxnSpPr/>
          <p:nvPr/>
        </p:nvCxnSpPr>
        <p:spPr>
          <a:xfrm flipH="1">
            <a:off x="313200" y="4914720"/>
            <a:ext cx="7853760" cy="360"/>
          </a:xfrm>
          <a:prstGeom prst="straightConnector1">
            <a:avLst/>
          </a:prstGeom>
          <a:ln w="9525">
            <a:solidFill>
              <a:srgbClr val="EFEFEF"/>
            </a:solidFill>
            <a:prstDash val="dot"/>
            <a:round/>
            <a:headEnd type="oval" w="med" len="med"/>
          </a:ln>
        </p:spPr>
      </p:cxnSp>
      <p:pic>
        <p:nvPicPr>
          <p:cNvPr id="5" name="Picture 4">
            <a:extLst>
              <a:ext uri="{FF2B5EF4-FFF2-40B4-BE49-F238E27FC236}">
                <a16:creationId xmlns:a16="http://schemas.microsoft.com/office/drawing/2014/main" id="{C63CF9DC-5A94-8DC6-AFEF-36E1F0ECE68D}"/>
              </a:ext>
            </a:extLst>
          </p:cNvPr>
          <p:cNvPicPr>
            <a:picLocks noChangeAspect="1"/>
          </p:cNvPicPr>
          <p:nvPr/>
        </p:nvPicPr>
        <p:blipFill>
          <a:blip r:embed="rId2"/>
          <a:stretch>
            <a:fillRect/>
          </a:stretch>
        </p:blipFill>
        <p:spPr>
          <a:xfrm>
            <a:off x="2456235" y="104775"/>
            <a:ext cx="4231530" cy="4371615"/>
          </a:xfrm>
          <a:prstGeom prst="rect">
            <a:avLst/>
          </a:prstGeom>
        </p:spPr>
      </p:pic>
      <p:sp>
        <p:nvSpPr>
          <p:cNvPr id="6" name="TextBox 5">
            <a:extLst>
              <a:ext uri="{FF2B5EF4-FFF2-40B4-BE49-F238E27FC236}">
                <a16:creationId xmlns:a16="http://schemas.microsoft.com/office/drawing/2014/main" id="{65CE648F-D92F-37D3-2229-5AA562A7CBEA}"/>
              </a:ext>
            </a:extLst>
          </p:cNvPr>
          <p:cNvSpPr txBox="1"/>
          <p:nvPr/>
        </p:nvSpPr>
        <p:spPr>
          <a:xfrm>
            <a:off x="313200" y="2051050"/>
            <a:ext cx="1911350" cy="646331"/>
          </a:xfrm>
          <a:prstGeom prst="rect">
            <a:avLst/>
          </a:prstGeom>
          <a:noFill/>
        </p:spPr>
        <p:txBody>
          <a:bodyPr wrap="square" rtlCol="0">
            <a:spAutoFit/>
          </a:bodyPr>
          <a:lstStyle/>
          <a:p>
            <a:r>
              <a:rPr lang="vi-VN" dirty="0"/>
              <a:t>GIAO DIỆN BLOCK CHAIN</a:t>
            </a:r>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228600" y="4211130"/>
            <a:ext cx="3289300" cy="732030"/>
          </a:xfrm>
          <a:prstGeom prst="rect">
            <a:avLst/>
          </a:prstGeom>
          <a:noFill/>
          <a:ln w="0">
            <a:noFill/>
          </a:ln>
        </p:spPr>
        <p:txBody>
          <a:bodyPr lIns="91440" tIns="91440" rIns="91440" bIns="91440" anchor="b">
            <a:normAutofit/>
          </a:bodyPr>
          <a:lstStyle/>
          <a:p>
            <a:pPr indent="0">
              <a:lnSpc>
                <a:spcPct val="100000"/>
              </a:lnSpc>
              <a:buNone/>
              <a:tabLst>
                <a:tab pos="0" algn="l"/>
              </a:tabLst>
            </a:pPr>
            <a:r>
              <a:rPr lang="vi-VN" sz="1800" b="1" u="none" strike="noStrike">
                <a:solidFill>
                  <a:schemeClr val="dk1"/>
                </a:solidFill>
                <a:effectLst/>
                <a:uFillTx/>
                <a:latin typeface="Arial"/>
              </a:rPr>
              <a:t>Kết luận &amp; hướng phát triển</a:t>
            </a:r>
            <a:endParaRPr lang="fr-FR" sz="1800" b="1" u="none" strike="noStrike" dirty="0">
              <a:solidFill>
                <a:schemeClr val="dk1"/>
              </a:solidFill>
              <a:effectLst/>
              <a:uFillTx/>
              <a:latin typeface="Arial"/>
            </a:endParaRPr>
          </a:p>
        </p:txBody>
      </p:sp>
      <p:cxnSp>
        <p:nvCxnSpPr>
          <p:cNvPr id="143" name="Google Shape;221;p30"/>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7" name="TextBox 6">
            <a:extLst>
              <a:ext uri="{FF2B5EF4-FFF2-40B4-BE49-F238E27FC236}">
                <a16:creationId xmlns:a16="http://schemas.microsoft.com/office/drawing/2014/main" id="{1140B768-AFFE-7A2C-90DC-5BAFD3805D70}"/>
              </a:ext>
            </a:extLst>
          </p:cNvPr>
          <p:cNvSpPr txBox="1"/>
          <p:nvPr/>
        </p:nvSpPr>
        <p:spPr>
          <a:xfrm>
            <a:off x="228600" y="200340"/>
            <a:ext cx="1289050" cy="369332"/>
          </a:xfrm>
          <a:prstGeom prst="rect">
            <a:avLst/>
          </a:prstGeom>
          <a:noFill/>
        </p:spPr>
        <p:txBody>
          <a:bodyPr wrap="square" rtlCol="0">
            <a:spAutoFit/>
          </a:bodyPr>
          <a:lstStyle/>
          <a:p>
            <a:r>
              <a:rPr lang="vi-VN" b="1" dirty="0"/>
              <a:t>Kết luận</a:t>
            </a:r>
            <a:endParaRPr lang="en-US" b="1" dirty="0"/>
          </a:p>
        </p:txBody>
      </p:sp>
      <p:sp>
        <p:nvSpPr>
          <p:cNvPr id="10" name="Rectangle 2">
            <a:extLst>
              <a:ext uri="{FF2B5EF4-FFF2-40B4-BE49-F238E27FC236}">
                <a16:creationId xmlns:a16="http://schemas.microsoft.com/office/drawing/2014/main" id="{38C9D62D-591B-8186-ABC9-8619ECC075A1}"/>
              </a:ext>
            </a:extLst>
          </p:cNvPr>
          <p:cNvSpPr>
            <a:spLocks noChangeArrowheads="1"/>
          </p:cNvSpPr>
          <p:nvPr/>
        </p:nvSpPr>
        <p:spPr bwMode="auto">
          <a:xfrm>
            <a:off x="228600" y="820740"/>
            <a:ext cx="627697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Về</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lý</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thuyết</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làm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rõ</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niệm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cốt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lõi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như</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Sổ</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phân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tán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cơ</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chế</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đồng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thuận</a:t>
            </a:r>
            <a:r>
              <a:rPr kumimoji="0" lang="en-US" altLang="en-US" sz="1800" b="0" i="0" u="none" strike="noStrike" cap="none" normalizeH="0" baseline="0" dirty="0">
                <a:ln>
                  <a:noFill/>
                </a:ln>
                <a:solidFill>
                  <a:schemeClr val="tx1"/>
                </a:solidFill>
                <a:effectLst/>
                <a:latin typeface="Arial" panose="020B0604020202020204" pitchFamily="34" charset="0"/>
              </a:rPr>
              <a:t> PoW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vai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trò</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mật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học</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Về</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thực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nghiệm</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thành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ứng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Blockchain </a:t>
            </a:r>
            <a:r>
              <a:rPr kumimoji="0" lang="en-US" altLang="en-US" sz="1800" b="0" i="0" u="none" strike="noStrike" cap="none" normalizeH="0" baseline="0" dirty="0" err="1">
                <a:ln>
                  <a:noFill/>
                </a:ln>
                <a:solidFill>
                  <a:schemeClr val="tx1"/>
                </a:solidFill>
                <a:effectLst/>
                <a:latin typeface="Arial" panose="020B0604020202020204" pitchFamily="34" charset="0"/>
              </a:rPr>
              <a:t>mô</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phỏng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Python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đầy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đủ</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chức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năng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Băm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Đào </a:t>
            </a:r>
            <a:r>
              <a:rPr kumimoji="0" lang="en-US" altLang="en-US" sz="1800" b="0" i="0" u="none" strike="noStrike" cap="none" normalizeH="0" baseline="0" dirty="0" err="1">
                <a:ln>
                  <a:noFill/>
                </a:ln>
                <a:solidFill>
                  <a:schemeClr val="tx1"/>
                </a:solidFill>
                <a:effectLst/>
                <a:latin typeface="Arial" panose="020B0604020202020204" pitchFamily="34" charset="0"/>
              </a:rPr>
              <a:t>khối</a:t>
            </a:r>
            <a:r>
              <a:rPr kumimoji="0" lang="en-US" altLang="en-US" sz="1800" b="0" i="0" u="none" strike="noStrike" cap="none" normalizeH="0" baseline="0" dirty="0">
                <a:ln>
                  <a:noFill/>
                </a:ln>
                <a:solidFill>
                  <a:schemeClr val="tx1"/>
                </a:solidFill>
                <a:effectLst/>
                <a:latin typeface="Arial" panose="020B0604020202020204" pitchFamily="34" charset="0"/>
              </a:rPr>
              <a:t> (Mining),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tử</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Giá</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trị</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đạt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được</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Tạo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cụ</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trực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quan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giúp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quan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sát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liên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kết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bảo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mật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dịch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cặp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khóa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khai</a:t>
            </a:r>
            <a:r>
              <a:rPr kumimoji="0" lang="en-US" altLang="en-US" sz="1800" b="0" i="0" u="none" strike="noStrike" cap="none" normalizeH="0" baseline="0" dirty="0">
                <a:ln>
                  <a:noFill/>
                </a:ln>
                <a:solidFill>
                  <a:schemeClr val="tx1"/>
                </a:solidFill>
                <a:effectLst/>
                <a:latin typeface="Arial" panose="020B0604020202020204" pitchFamily="34" charset="0"/>
              </a:rPr>
              <a:t> - </a:t>
            </a:r>
            <a:r>
              <a:rPr kumimoji="0" lang="en-US" altLang="en-US" sz="1800" b="0" i="0" u="none" strike="noStrike" cap="none" normalizeH="0" baseline="0" dirty="0" err="1">
                <a:ln>
                  <a:noFill/>
                </a:ln>
                <a:solidFill>
                  <a:schemeClr val="tx1"/>
                </a:solidFill>
                <a:effectLst/>
                <a:latin typeface="Arial" panose="020B0604020202020204" pitchFamily="34" charset="0"/>
              </a:rPr>
              <a:t>riêng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tư</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51BF5-EC24-8F2F-1E92-D5CBC2A7F3E9}"/>
            </a:ext>
          </a:extLst>
        </p:cNvPr>
        <p:cNvGrpSpPr/>
        <p:nvPr/>
      </p:nvGrpSpPr>
      <p:grpSpPr>
        <a:xfrm>
          <a:off x="0" y="0"/>
          <a:ext cx="0" cy="0"/>
          <a:chOff x="0" y="0"/>
          <a:chExt cx="0" cy="0"/>
        </a:xfrm>
      </p:grpSpPr>
      <p:sp>
        <p:nvSpPr>
          <p:cNvPr id="141" name="PlaceHolder 1">
            <a:extLst>
              <a:ext uri="{FF2B5EF4-FFF2-40B4-BE49-F238E27FC236}">
                <a16:creationId xmlns:a16="http://schemas.microsoft.com/office/drawing/2014/main" id="{4B72E687-9431-B513-4F59-BA6ABC043B10}"/>
              </a:ext>
            </a:extLst>
          </p:cNvPr>
          <p:cNvSpPr>
            <a:spLocks noGrp="1"/>
          </p:cNvSpPr>
          <p:nvPr>
            <p:ph type="title"/>
          </p:nvPr>
        </p:nvSpPr>
        <p:spPr>
          <a:xfrm>
            <a:off x="228600" y="4211130"/>
            <a:ext cx="3289300" cy="732030"/>
          </a:xfrm>
          <a:prstGeom prst="rect">
            <a:avLst/>
          </a:prstGeom>
          <a:noFill/>
          <a:ln w="0">
            <a:noFill/>
          </a:ln>
        </p:spPr>
        <p:txBody>
          <a:bodyPr lIns="91440" tIns="91440" rIns="91440" bIns="91440" anchor="b">
            <a:normAutofit/>
          </a:bodyPr>
          <a:lstStyle/>
          <a:p>
            <a:pPr indent="0">
              <a:lnSpc>
                <a:spcPct val="100000"/>
              </a:lnSpc>
              <a:buNone/>
              <a:tabLst>
                <a:tab pos="0" algn="l"/>
              </a:tabLst>
            </a:pPr>
            <a:r>
              <a:rPr lang="vi-VN" sz="1800" b="1" u="none" strike="noStrike">
                <a:solidFill>
                  <a:schemeClr val="dk1"/>
                </a:solidFill>
                <a:effectLst/>
                <a:uFillTx/>
                <a:latin typeface="Arial"/>
              </a:rPr>
              <a:t>Kết luận &amp; hướng phát triển</a:t>
            </a:r>
            <a:endParaRPr lang="fr-FR" sz="1800" b="1" u="none" strike="noStrike" dirty="0">
              <a:solidFill>
                <a:schemeClr val="dk1"/>
              </a:solidFill>
              <a:effectLst/>
              <a:uFillTx/>
              <a:latin typeface="Arial"/>
            </a:endParaRPr>
          </a:p>
        </p:txBody>
      </p:sp>
      <p:cxnSp>
        <p:nvCxnSpPr>
          <p:cNvPr id="143" name="Google Shape;221;p30">
            <a:extLst>
              <a:ext uri="{FF2B5EF4-FFF2-40B4-BE49-F238E27FC236}">
                <a16:creationId xmlns:a16="http://schemas.microsoft.com/office/drawing/2014/main" id="{11C81FD5-218C-0960-3E55-6119E5C80917}"/>
              </a:ext>
            </a:extLst>
          </p:cNvPr>
          <p:cNvCxnSpPr/>
          <p:nvPr/>
        </p:nvCxnSpPr>
        <p:spPr>
          <a:xfrm flipH="1">
            <a:off x="313200" y="4914720"/>
            <a:ext cx="7853760" cy="360"/>
          </a:xfrm>
          <a:prstGeom prst="straightConnector1">
            <a:avLst/>
          </a:prstGeom>
          <a:ln w="9525">
            <a:solidFill>
              <a:srgbClr val="EFEFEF"/>
            </a:solidFill>
            <a:prstDash val="dot"/>
            <a:round/>
            <a:headEnd type="oval" w="med" len="med"/>
          </a:ln>
        </p:spPr>
      </p:cxnSp>
      <p:sp>
        <p:nvSpPr>
          <p:cNvPr id="7" name="TextBox 6">
            <a:extLst>
              <a:ext uri="{FF2B5EF4-FFF2-40B4-BE49-F238E27FC236}">
                <a16:creationId xmlns:a16="http://schemas.microsoft.com/office/drawing/2014/main" id="{2FA14AC7-F132-0562-0A11-FE94067B8E83}"/>
              </a:ext>
            </a:extLst>
          </p:cNvPr>
          <p:cNvSpPr txBox="1"/>
          <p:nvPr/>
        </p:nvSpPr>
        <p:spPr>
          <a:xfrm>
            <a:off x="228600" y="200340"/>
            <a:ext cx="2724150" cy="369332"/>
          </a:xfrm>
          <a:prstGeom prst="rect">
            <a:avLst/>
          </a:prstGeom>
          <a:noFill/>
        </p:spPr>
        <p:txBody>
          <a:bodyPr wrap="square" rtlCol="0">
            <a:spAutoFit/>
          </a:bodyPr>
          <a:lstStyle/>
          <a:p>
            <a:r>
              <a:rPr lang="vi-VN" b="1" dirty="0"/>
              <a:t>Hướng phát triển</a:t>
            </a:r>
            <a:endParaRPr lang="en-US" b="1" dirty="0"/>
          </a:p>
        </p:txBody>
      </p:sp>
      <p:sp>
        <p:nvSpPr>
          <p:cNvPr id="3" name="Rectangle 2">
            <a:extLst>
              <a:ext uri="{FF2B5EF4-FFF2-40B4-BE49-F238E27FC236}">
                <a16:creationId xmlns:a16="http://schemas.microsoft.com/office/drawing/2014/main" id="{EBE61527-62E8-D61D-19E1-E89076419D43}"/>
              </a:ext>
            </a:extLst>
          </p:cNvPr>
          <p:cNvSpPr>
            <a:spLocks noChangeArrowheads="1"/>
          </p:cNvSpPr>
          <p:nvPr/>
        </p:nvSpPr>
        <p:spPr bwMode="auto">
          <a:xfrm>
            <a:off x="156600" y="1273262"/>
            <a:ext cx="81669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Nâng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cấp</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thuật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toán</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Chuyển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đổi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từ</a:t>
            </a:r>
            <a:r>
              <a:rPr kumimoji="0" lang="en-US" altLang="en-US" sz="1800" b="0" i="0" u="none" strike="noStrike" cap="none" normalizeH="0" baseline="0" dirty="0">
                <a:ln>
                  <a:noFill/>
                </a:ln>
                <a:solidFill>
                  <a:schemeClr val="tx1"/>
                </a:solidFill>
                <a:effectLst/>
                <a:latin typeface="Arial" panose="020B0604020202020204" pitchFamily="34" charset="0"/>
              </a:rPr>
              <a:t> Proof of Work (PoW) sang </a:t>
            </a:r>
            <a:r>
              <a:rPr kumimoji="0" lang="en-US" altLang="en-US" sz="1800" b="1" i="0" u="none" strike="noStrike" cap="none" normalizeH="0" baseline="0" dirty="0">
                <a:ln>
                  <a:noFill/>
                </a:ln>
                <a:solidFill>
                  <a:schemeClr val="tx1"/>
                </a:solidFill>
                <a:effectLst/>
                <a:latin typeface="Arial" panose="020B0604020202020204" pitchFamily="34" charset="0"/>
              </a:rPr>
              <a:t>Proof of Stake (</a:t>
            </a:r>
            <a:r>
              <a:rPr kumimoji="0" lang="en-US" altLang="en-US" sz="1800" b="1" i="0" u="none" strike="noStrike" cap="none" normalizeH="0" baseline="0" dirty="0" err="1">
                <a:ln>
                  <a:noFill/>
                </a:ln>
                <a:solidFill>
                  <a:schemeClr val="tx1"/>
                </a:solidFill>
                <a:effectLst/>
                <a:latin typeface="Arial" panose="020B0604020202020204" pitchFamily="34" charset="0"/>
              </a:rPr>
              <a:t>PoS</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tiết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kiệm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năng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lượng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tăng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tốc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độ</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lý</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Lưu </a:t>
            </a:r>
            <a:r>
              <a:rPr kumimoji="0" lang="en-US" altLang="en-US" sz="1800" b="1" i="0" u="none" strike="noStrike" cap="none" normalizeH="0" baseline="0" dirty="0" err="1">
                <a:ln>
                  <a:noFill/>
                </a:ln>
                <a:solidFill>
                  <a:schemeClr val="tx1"/>
                </a:solidFill>
                <a:effectLst/>
                <a:latin typeface="Arial" panose="020B0604020202020204" pitchFamily="34" charset="0"/>
              </a:rPr>
              <a:t>trữ</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bền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vững</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Tích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cơ</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sở</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SQLite/MongoDB</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thay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vì</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lưu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 RAM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bị</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tắt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chương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trình</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vi-VN"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Mở</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rộng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tính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năng</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Phát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triển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Hợp</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đồng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thông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minh</a:t>
            </a:r>
            <a:r>
              <a:rPr kumimoji="0" lang="en-US" altLang="en-US" sz="1800" b="1" i="0" u="none" strike="noStrike" cap="none" normalizeH="0" baseline="0" dirty="0">
                <a:ln>
                  <a:noFill/>
                </a:ln>
                <a:solidFill>
                  <a:schemeClr val="tx1"/>
                </a:solidFill>
                <a:effectLst/>
                <a:latin typeface="Arial" panose="020B0604020202020204" pitchFamily="34" charset="0"/>
              </a:rPr>
              <a:t> (Smart Contracts)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phân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nhánh</a:t>
            </a:r>
            <a:r>
              <a:rPr kumimoji="0" lang="en-US" altLang="en-US" sz="1800" b="0" i="0" u="none" strike="noStrike" cap="none" normalizeH="0" baseline="0" dirty="0">
                <a:ln>
                  <a:noFill/>
                </a:ln>
                <a:solidFill>
                  <a:schemeClr val="tx1"/>
                </a:solidFill>
                <a:effectLst/>
                <a:latin typeface="Arial" panose="020B0604020202020204" pitchFamily="34" charset="0"/>
              </a:rPr>
              <a:t> (Forking) </a:t>
            </a:r>
            <a:r>
              <a:rPr kumimoji="0" lang="en-US" altLang="en-US" sz="1800" b="0" i="0" u="none" strike="noStrike" cap="none" normalizeH="0" baseline="0" dirty="0" err="1">
                <a:ln>
                  <a:noFill/>
                </a:ln>
                <a:solidFill>
                  <a:schemeClr val="tx1"/>
                </a:solidFill>
                <a:effectLst/>
                <a:latin typeface="Arial" panose="020B0604020202020204" pitchFamily="34" charset="0"/>
              </a:rPr>
              <a:t>để</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hoàn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hơn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3071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2610B-DD96-7846-432E-848915EDF0D5}"/>
            </a:ext>
          </a:extLst>
        </p:cNvPr>
        <p:cNvGrpSpPr/>
        <p:nvPr/>
      </p:nvGrpSpPr>
      <p:grpSpPr>
        <a:xfrm>
          <a:off x="0" y="0"/>
          <a:ext cx="0" cy="0"/>
          <a:chOff x="0" y="0"/>
          <a:chExt cx="0" cy="0"/>
        </a:xfrm>
      </p:grpSpPr>
      <p:sp>
        <p:nvSpPr>
          <p:cNvPr id="87" name="PlaceHolder 1">
            <a:extLst>
              <a:ext uri="{FF2B5EF4-FFF2-40B4-BE49-F238E27FC236}">
                <a16:creationId xmlns:a16="http://schemas.microsoft.com/office/drawing/2014/main" id="{7715FFF1-4155-4330-A48D-F6E8CDFE2BFB}"/>
              </a:ext>
            </a:extLst>
          </p:cNvPr>
          <p:cNvSpPr>
            <a:spLocks noGrp="1"/>
          </p:cNvSpPr>
          <p:nvPr>
            <p:ph type="title"/>
          </p:nvPr>
        </p:nvSpPr>
        <p:spPr>
          <a:xfrm>
            <a:off x="513774" y="8950"/>
            <a:ext cx="2200619" cy="341730"/>
          </a:xfrm>
          <a:prstGeom prst="rect">
            <a:avLst/>
          </a:prstGeom>
          <a:noFill/>
          <a:ln w="0">
            <a:noFill/>
          </a:ln>
        </p:spPr>
        <p:txBody>
          <a:bodyPr lIns="91440" tIns="91440" rIns="91440" bIns="91440" anchor="t">
            <a:noAutofit/>
          </a:bodyPr>
          <a:lstStyle/>
          <a:p>
            <a:pPr indent="0">
              <a:lnSpc>
                <a:spcPct val="100000"/>
              </a:lnSpc>
              <a:buNone/>
              <a:tabLst>
                <a:tab pos="0" algn="l"/>
              </a:tabLst>
            </a:pPr>
            <a:r>
              <a:rPr lang="vi-VN" sz="1050" b="1" u="none" strike="noStrike" dirty="0">
                <a:solidFill>
                  <a:schemeClr val="dk1"/>
                </a:solidFill>
                <a:effectLst/>
                <a:uFillTx/>
                <a:latin typeface="Arial"/>
              </a:rPr>
              <a:t>TRƯỜNG ĐẠI HỌC TRÀ VINH</a:t>
            </a:r>
            <a:endParaRPr lang="fr-FR" sz="1050" b="1" u="none" strike="noStrike" dirty="0">
              <a:solidFill>
                <a:schemeClr val="dk1"/>
              </a:solidFill>
              <a:effectLst/>
              <a:uFillTx/>
              <a:latin typeface="Arial"/>
            </a:endParaRPr>
          </a:p>
        </p:txBody>
      </p:sp>
      <p:sp>
        <p:nvSpPr>
          <p:cNvPr id="88" name="PlaceHolder 2">
            <a:extLst>
              <a:ext uri="{FF2B5EF4-FFF2-40B4-BE49-F238E27FC236}">
                <a16:creationId xmlns:a16="http://schemas.microsoft.com/office/drawing/2014/main" id="{30E44195-63BA-5D63-299B-06A75735A4B9}"/>
              </a:ext>
            </a:extLst>
          </p:cNvPr>
          <p:cNvSpPr>
            <a:spLocks noGrp="1"/>
          </p:cNvSpPr>
          <p:nvPr>
            <p:ph type="subTitle"/>
          </p:nvPr>
        </p:nvSpPr>
        <p:spPr>
          <a:xfrm>
            <a:off x="3472366" y="4261252"/>
            <a:ext cx="2199267" cy="626978"/>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vi-VN" sz="1400" dirty="0">
                <a:solidFill>
                  <a:srgbClr val="FFFFFF"/>
                </a:solidFill>
                <a:latin typeface="OpenSymbol"/>
              </a:rPr>
              <a:t>GIẢNG VIÊN HƯỚNG DẪN </a:t>
            </a:r>
          </a:p>
          <a:p>
            <a:pPr indent="0" algn="ctr">
              <a:lnSpc>
                <a:spcPct val="100000"/>
              </a:lnSpc>
              <a:buNone/>
              <a:tabLst>
                <a:tab pos="0" algn="l"/>
              </a:tabLst>
            </a:pPr>
            <a:r>
              <a:rPr lang="vi-VN" sz="1400" dirty="0">
                <a:solidFill>
                  <a:srgbClr val="FFFFFF"/>
                </a:solidFill>
                <a:latin typeface="OpenSymbol"/>
              </a:rPr>
              <a:t>ThS.Phan Thị Phương Nam</a:t>
            </a:r>
          </a:p>
        </p:txBody>
      </p:sp>
      <p:pic>
        <p:nvPicPr>
          <p:cNvPr id="1026" name="Picture 2">
            <a:extLst>
              <a:ext uri="{FF2B5EF4-FFF2-40B4-BE49-F238E27FC236}">
                <a16:creationId xmlns:a16="http://schemas.microsoft.com/office/drawing/2014/main" id="{2FE03977-2541-8996-B65A-42BADACB8F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 y="75742"/>
            <a:ext cx="458355" cy="4583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640DC0-7250-AD86-19BE-AB6CB86935B4}"/>
              </a:ext>
            </a:extLst>
          </p:cNvPr>
          <p:cNvSpPr txBox="1"/>
          <p:nvPr/>
        </p:nvSpPr>
        <p:spPr>
          <a:xfrm>
            <a:off x="489744" y="54492"/>
            <a:ext cx="114300" cy="461665"/>
          </a:xfrm>
          <a:prstGeom prst="rect">
            <a:avLst/>
          </a:prstGeom>
          <a:noFill/>
        </p:spPr>
        <p:txBody>
          <a:bodyPr wrap="square" rtlCol="0">
            <a:spAutoFit/>
          </a:bodyPr>
          <a:lstStyle/>
          <a:p>
            <a:pPr algn="ctr"/>
            <a:r>
              <a:rPr lang="vi-VN" sz="2400" b="1" dirty="0"/>
              <a:t>|</a:t>
            </a:r>
            <a:endParaRPr lang="en-US" sz="2400" b="1" dirty="0"/>
          </a:p>
        </p:txBody>
      </p:sp>
      <p:sp>
        <p:nvSpPr>
          <p:cNvPr id="9" name="PlaceHolder 1">
            <a:extLst>
              <a:ext uri="{FF2B5EF4-FFF2-40B4-BE49-F238E27FC236}">
                <a16:creationId xmlns:a16="http://schemas.microsoft.com/office/drawing/2014/main" id="{F3722F93-3ADA-6EC0-D595-F571A6F44473}"/>
              </a:ext>
            </a:extLst>
          </p:cNvPr>
          <p:cNvSpPr txBox="1">
            <a:spLocks/>
          </p:cNvSpPr>
          <p:nvPr/>
        </p:nvSpPr>
        <p:spPr>
          <a:xfrm>
            <a:off x="532337" y="161269"/>
            <a:ext cx="2510897" cy="34173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vi-VN" sz="1200" b="1" dirty="0">
                <a:solidFill>
                  <a:schemeClr val="dk1"/>
                </a:solidFill>
                <a:latin typeface="Arial"/>
              </a:rPr>
              <a:t>KHOA KỸ THUẬT CÔNG NGHỆ THÔNG TIN</a:t>
            </a:r>
            <a:endParaRPr lang="fr-FR" sz="1200" b="1" dirty="0">
              <a:solidFill>
                <a:schemeClr val="dk1"/>
              </a:solidFill>
              <a:latin typeface="Arial"/>
            </a:endParaRPr>
          </a:p>
        </p:txBody>
      </p:sp>
      <p:sp>
        <p:nvSpPr>
          <p:cNvPr id="2" name="TextBox 1">
            <a:extLst>
              <a:ext uri="{FF2B5EF4-FFF2-40B4-BE49-F238E27FC236}">
                <a16:creationId xmlns:a16="http://schemas.microsoft.com/office/drawing/2014/main" id="{D313718B-A8B7-7F07-4865-B6BFDEACC5E0}"/>
              </a:ext>
            </a:extLst>
          </p:cNvPr>
          <p:cNvSpPr txBox="1"/>
          <p:nvPr/>
        </p:nvSpPr>
        <p:spPr>
          <a:xfrm>
            <a:off x="2109786" y="2202418"/>
            <a:ext cx="4924425" cy="369332"/>
          </a:xfrm>
          <a:prstGeom prst="rect">
            <a:avLst/>
          </a:prstGeom>
          <a:noFill/>
        </p:spPr>
        <p:txBody>
          <a:bodyPr wrap="square" rtlCol="0">
            <a:spAutoFit/>
          </a:bodyPr>
          <a:lstStyle/>
          <a:p>
            <a:pPr algn="ctr"/>
            <a:r>
              <a:rPr lang="vi-VN" b="1" dirty="0"/>
              <a:t>CẢM ƠN THẦY CÔ ĐÃ XEM THUYẾT TRÌNH </a:t>
            </a:r>
            <a:endParaRPr lang="en-US" b="1" dirty="0"/>
          </a:p>
        </p:txBody>
      </p:sp>
      <p:sp>
        <p:nvSpPr>
          <p:cNvPr id="5" name="TextBox 4">
            <a:extLst>
              <a:ext uri="{FF2B5EF4-FFF2-40B4-BE49-F238E27FC236}">
                <a16:creationId xmlns:a16="http://schemas.microsoft.com/office/drawing/2014/main" id="{EEF43299-7B29-F116-6F4C-41319A04F58A}"/>
              </a:ext>
            </a:extLst>
          </p:cNvPr>
          <p:cNvSpPr txBox="1"/>
          <p:nvPr/>
        </p:nvSpPr>
        <p:spPr>
          <a:xfrm>
            <a:off x="2109786" y="2933700"/>
            <a:ext cx="4924425" cy="369332"/>
          </a:xfrm>
          <a:prstGeom prst="rect">
            <a:avLst/>
          </a:prstGeom>
          <a:noFill/>
        </p:spPr>
        <p:txBody>
          <a:bodyPr wrap="square" rtlCol="0">
            <a:spAutoFit/>
          </a:bodyPr>
          <a:lstStyle/>
          <a:p>
            <a:pPr algn="ctr"/>
            <a:r>
              <a:rPr lang="vi-VN" b="1" dirty="0"/>
              <a:t>Kiều Tấn Phước - 110122144 - DA22TTB</a:t>
            </a:r>
            <a:endParaRPr lang="en-US" b="1" dirty="0"/>
          </a:p>
        </p:txBody>
      </p:sp>
      <p:sp>
        <p:nvSpPr>
          <p:cNvPr id="6" name="TextBox 5">
            <a:extLst>
              <a:ext uri="{FF2B5EF4-FFF2-40B4-BE49-F238E27FC236}">
                <a16:creationId xmlns:a16="http://schemas.microsoft.com/office/drawing/2014/main" id="{2A8F3793-9C22-5797-EC0B-C3904734DEB6}"/>
              </a:ext>
            </a:extLst>
          </p:cNvPr>
          <p:cNvSpPr txBox="1"/>
          <p:nvPr/>
        </p:nvSpPr>
        <p:spPr>
          <a:xfrm>
            <a:off x="2843685" y="2564368"/>
            <a:ext cx="3456625" cy="369332"/>
          </a:xfrm>
          <a:prstGeom prst="rect">
            <a:avLst/>
          </a:prstGeom>
          <a:noFill/>
        </p:spPr>
        <p:txBody>
          <a:bodyPr wrap="square" rtlCol="0">
            <a:spAutoFit/>
          </a:bodyPr>
          <a:lstStyle/>
          <a:p>
            <a:pPr algn="ctr"/>
            <a:r>
              <a:rPr lang="vi-VN" b="1" dirty="0"/>
              <a:t>Sinh viên đảm nhiệm đồ án</a:t>
            </a:r>
            <a:endParaRPr lang="en-US" b="1" dirty="0"/>
          </a:p>
        </p:txBody>
      </p:sp>
      <p:pic>
        <p:nvPicPr>
          <p:cNvPr id="13" name="Picture 12">
            <a:extLst>
              <a:ext uri="{FF2B5EF4-FFF2-40B4-BE49-F238E27FC236}">
                <a16:creationId xmlns:a16="http://schemas.microsoft.com/office/drawing/2014/main" id="{A4CE6615-A093-B4BA-5820-3FA7ACA17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3175516"/>
            <a:ext cx="2933699" cy="2933699"/>
          </a:xfrm>
          <a:prstGeom prst="rect">
            <a:avLst/>
          </a:prstGeom>
        </p:spPr>
      </p:pic>
      <p:pic>
        <p:nvPicPr>
          <p:cNvPr id="15" name="Picture 14">
            <a:extLst>
              <a:ext uri="{FF2B5EF4-FFF2-40B4-BE49-F238E27FC236}">
                <a16:creationId xmlns:a16="http://schemas.microsoft.com/office/drawing/2014/main" id="{067E11D8-31E1-6725-DD71-310C5D1225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962775" y="3026807"/>
            <a:ext cx="3019425" cy="2933699"/>
          </a:xfrm>
          <a:prstGeom prst="rect">
            <a:avLst/>
          </a:prstGeom>
        </p:spPr>
      </p:pic>
      <p:sp>
        <p:nvSpPr>
          <p:cNvPr id="16" name="TextBox 15">
            <a:extLst>
              <a:ext uri="{FF2B5EF4-FFF2-40B4-BE49-F238E27FC236}">
                <a16:creationId xmlns:a16="http://schemas.microsoft.com/office/drawing/2014/main" id="{C37EE95D-0D54-1833-400E-1634787F80E8}"/>
              </a:ext>
            </a:extLst>
          </p:cNvPr>
          <p:cNvSpPr txBox="1"/>
          <p:nvPr/>
        </p:nvSpPr>
        <p:spPr>
          <a:xfrm>
            <a:off x="4067175" y="857250"/>
            <a:ext cx="1200150" cy="1107996"/>
          </a:xfrm>
          <a:prstGeom prst="rect">
            <a:avLst/>
          </a:prstGeom>
          <a:noFill/>
        </p:spPr>
        <p:txBody>
          <a:bodyPr wrap="square" rtlCol="0">
            <a:spAutoFit/>
          </a:bodyPr>
          <a:lstStyle/>
          <a:p>
            <a:pPr algn="ctr"/>
            <a:r>
              <a:rPr lang="vi-VN" sz="6600" b="1" dirty="0"/>
              <a:t>|</a:t>
            </a:r>
            <a:endParaRPr lang="en-US" sz="6600" b="1" dirty="0"/>
          </a:p>
        </p:txBody>
      </p:sp>
      <p:pic>
        <p:nvPicPr>
          <p:cNvPr id="17" name="Picture 16">
            <a:extLst>
              <a:ext uri="{FF2B5EF4-FFF2-40B4-BE49-F238E27FC236}">
                <a16:creationId xmlns:a16="http://schemas.microsoft.com/office/drawing/2014/main" id="{37428B4A-AB80-5E5E-3F27-0E375A27686E}"/>
              </a:ext>
            </a:extLst>
          </p:cNvPr>
          <p:cNvPicPr>
            <a:picLocks noChangeAspect="1"/>
          </p:cNvPicPr>
          <p:nvPr/>
        </p:nvPicPr>
        <p:blipFill>
          <a:blip r:embed="rId5" cstate="print">
            <a:extLst>
              <a:ext uri="{28A0092B-C50C-407E-A947-70E740481C1C}">
                <a14:useLocalDpi xmlns:a14="http://schemas.microsoft.com/office/drawing/2010/main" val="0"/>
              </a:ext>
            </a:extLst>
          </a:blip>
          <a:srcRect r="33368"/>
          <a:stretch>
            <a:fillRect/>
          </a:stretch>
        </p:blipFill>
        <p:spPr>
          <a:xfrm>
            <a:off x="3984453" y="1010325"/>
            <a:ext cx="635170" cy="953250"/>
          </a:xfrm>
          <a:prstGeom prst="rect">
            <a:avLst/>
          </a:prstGeom>
        </p:spPr>
      </p:pic>
      <p:pic>
        <p:nvPicPr>
          <p:cNvPr id="18" name="Picture 17">
            <a:extLst>
              <a:ext uri="{FF2B5EF4-FFF2-40B4-BE49-F238E27FC236}">
                <a16:creationId xmlns:a16="http://schemas.microsoft.com/office/drawing/2014/main" id="{BB45FA31-4747-A04A-4586-1DF25DEFC66D}"/>
              </a:ext>
            </a:extLst>
          </p:cNvPr>
          <p:cNvPicPr>
            <a:picLocks noChangeAspect="1"/>
          </p:cNvPicPr>
          <p:nvPr/>
        </p:nvPicPr>
        <p:blipFill>
          <a:blip r:embed="rId6" cstate="print">
            <a:extLst>
              <a:ext uri="{28A0092B-C50C-407E-A947-70E740481C1C}">
                <a14:useLocalDpi xmlns:a14="http://schemas.microsoft.com/office/drawing/2010/main" val="0"/>
              </a:ext>
            </a:extLst>
          </a:blip>
          <a:srcRect l="30611" r="13402"/>
          <a:stretch>
            <a:fillRect/>
          </a:stretch>
        </p:blipFill>
        <p:spPr>
          <a:xfrm>
            <a:off x="4702345" y="670124"/>
            <a:ext cx="889497" cy="1588745"/>
          </a:xfrm>
          <a:prstGeom prst="rect">
            <a:avLst/>
          </a:prstGeom>
        </p:spPr>
      </p:pic>
    </p:spTree>
    <p:extLst>
      <p:ext uri="{BB962C8B-B14F-4D97-AF65-F5344CB8AC3E}">
        <p14:creationId xmlns:p14="http://schemas.microsoft.com/office/powerpoint/2010/main" val="1724779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228600" y="4550580"/>
            <a:ext cx="1501140" cy="39258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vi-VN" sz="1800" b="1" u="none" strike="noStrike" dirty="0">
                <a:solidFill>
                  <a:schemeClr val="dk1"/>
                </a:solidFill>
                <a:effectLst/>
                <a:uFillTx/>
                <a:latin typeface="Arial"/>
              </a:rPr>
              <a:t>Mục tiêu</a:t>
            </a:r>
            <a:endParaRPr lang="fr-FR" sz="1800" b="1" u="none" strike="noStrike" dirty="0">
              <a:solidFill>
                <a:schemeClr val="dk1"/>
              </a:solidFill>
              <a:effectLst/>
              <a:uFillTx/>
              <a:latin typeface="Arial"/>
            </a:endParaRPr>
          </a:p>
        </p:txBody>
      </p:sp>
      <p:sp>
        <p:nvSpPr>
          <p:cNvPr id="94" name="PlaceHolder 2"/>
          <p:cNvSpPr>
            <a:spLocks noGrp="1"/>
          </p:cNvSpPr>
          <p:nvPr>
            <p:ph type="subTitle"/>
          </p:nvPr>
        </p:nvSpPr>
        <p:spPr>
          <a:xfrm>
            <a:off x="124690" y="1042613"/>
            <a:ext cx="5308370" cy="1957459"/>
          </a:xfrm>
          <a:prstGeom prst="rect">
            <a:avLst/>
          </a:prstGeom>
          <a:noFill/>
          <a:ln w="0">
            <a:noFill/>
          </a:ln>
        </p:spPr>
        <p:txBody>
          <a:bodyPr wrap="square" lIns="91440" tIns="91440" rIns="91440" bIns="91440" anchor="t">
            <a:spAutoFit/>
          </a:bodyPr>
          <a:lstStyle/>
          <a:p>
            <a:r>
              <a:rPr lang="vi-VN" sz="1600" dirty="0"/>
              <a:t>Mục đích nghiên cứu của đồ án là nghiên cứu làm rõ các khái niệm cơ bản của công nghệ Blockchian như cấu trúc khối,hàm băm, giao dịch,noce,và cơ chế liên kết chuỗi khối.Đồng thời đồ án hướng đến xây dựng chương trình mô phỏng Blockchain và ví tiền điện tử đơn giản bằng ngôn ngữ Python giúp cho sinh viên dễ dàng tiếp cận hiểu rõ bản chất hoạt động của Blockchain và vận dụng kiến thức lý thuyết vào thực tiễn</a:t>
            </a:r>
            <a:endParaRPr lang="en-US" sz="1600" b="0" u="none" strike="noStrike" dirty="0">
              <a:solidFill>
                <a:schemeClr val="dk1"/>
              </a:solidFill>
              <a:effectLst/>
              <a:uFillTx/>
              <a:latin typeface="Inter Tight"/>
              <a:ea typeface="Inter Tight"/>
            </a:endParaRPr>
          </a:p>
        </p:txBody>
      </p:sp>
      <p:cxnSp>
        <p:nvCxnSpPr>
          <p:cNvPr id="95" name="Google Shape;221;p30"/>
          <p:cNvCxnSpPr/>
          <p:nvPr/>
        </p:nvCxnSpPr>
        <p:spPr>
          <a:xfrm flipH="1">
            <a:off x="313200" y="4914720"/>
            <a:ext cx="7853760" cy="360"/>
          </a:xfrm>
          <a:prstGeom prst="straightConnector1">
            <a:avLst/>
          </a:prstGeom>
          <a:ln w="9525">
            <a:solidFill>
              <a:srgbClr val="EFEFEF"/>
            </a:solidFill>
            <a:prstDash val="dot"/>
            <a:round/>
            <a:headEnd type="oval" w="med" len="med"/>
          </a:ln>
        </p:spPr>
      </p:cxnSp>
      <p:pic>
        <p:nvPicPr>
          <p:cNvPr id="3" name="Picture 2">
            <a:extLst>
              <a:ext uri="{FF2B5EF4-FFF2-40B4-BE49-F238E27FC236}">
                <a16:creationId xmlns:a16="http://schemas.microsoft.com/office/drawing/2014/main" id="{3FE0A435-628E-2D2B-1A35-26910A2C5897}"/>
              </a:ext>
            </a:extLst>
          </p:cNvPr>
          <p:cNvPicPr>
            <a:picLocks noChangeAspect="1"/>
          </p:cNvPicPr>
          <p:nvPr/>
        </p:nvPicPr>
        <p:blipFill>
          <a:blip r:embed="rId2"/>
          <a:stretch>
            <a:fillRect/>
          </a:stretch>
        </p:blipFill>
        <p:spPr>
          <a:xfrm>
            <a:off x="6084650" y="1295109"/>
            <a:ext cx="2581635" cy="943107"/>
          </a:xfrm>
          <a:prstGeom prst="rect">
            <a:avLst/>
          </a:prstGeom>
        </p:spPr>
      </p:pic>
      <p:pic>
        <p:nvPicPr>
          <p:cNvPr id="4100" name="Picture 4" descr="Hash là gì? Các dạng hàm băm và mục đích sử dụng">
            <a:extLst>
              <a:ext uri="{FF2B5EF4-FFF2-40B4-BE49-F238E27FC236}">
                <a16:creationId xmlns:a16="http://schemas.microsoft.com/office/drawing/2014/main" id="{7C67C010-F651-5175-D2CD-16EBF2FCA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650" y="2342545"/>
            <a:ext cx="2581635" cy="1244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228600" y="3772080"/>
            <a:ext cx="3723840" cy="1171080"/>
          </a:xfrm>
          <a:prstGeom prst="rect">
            <a:avLst/>
          </a:prstGeom>
          <a:noFill/>
          <a:ln w="0">
            <a:noFill/>
          </a:ln>
        </p:spPr>
        <p:txBody>
          <a:bodyPr lIns="91440" tIns="91440" rIns="91440" bIns="91440" anchor="b">
            <a:normAutofit/>
          </a:bodyPr>
          <a:lstStyle/>
          <a:p>
            <a:pPr>
              <a:lnSpc>
                <a:spcPct val="100000"/>
              </a:lnSpc>
              <a:tabLst>
                <a:tab pos="0" algn="l"/>
              </a:tabLst>
            </a:pPr>
            <a:r>
              <a:rPr lang="vi-VN" sz="1800" b="1" dirty="0"/>
              <a:t>Đối tượng nghiên cứu</a:t>
            </a:r>
            <a:endParaRPr lang="fr-FR" sz="1800" b="1" u="none" strike="noStrike" dirty="0">
              <a:solidFill>
                <a:schemeClr val="dk1"/>
              </a:solidFill>
              <a:effectLst/>
              <a:uFillTx/>
              <a:latin typeface="Arial"/>
            </a:endParaRPr>
          </a:p>
        </p:txBody>
      </p:sp>
      <p:sp>
        <p:nvSpPr>
          <p:cNvPr id="97" name="PlaceHolder 2"/>
          <p:cNvSpPr>
            <a:spLocks noGrp="1"/>
          </p:cNvSpPr>
          <p:nvPr>
            <p:ph type="subTitle"/>
          </p:nvPr>
        </p:nvSpPr>
        <p:spPr>
          <a:xfrm>
            <a:off x="103909" y="78213"/>
            <a:ext cx="5174673" cy="2892076"/>
          </a:xfrm>
          <a:prstGeom prst="rect">
            <a:avLst/>
          </a:prstGeom>
          <a:noFill/>
          <a:ln w="0">
            <a:noFill/>
          </a:ln>
        </p:spPr>
        <p:txBody>
          <a:bodyPr lIns="91440" tIns="91440" rIns="91440" bIns="91440" anchor="t">
            <a:noAutofit/>
          </a:bodyPr>
          <a:lstStyle/>
          <a:p>
            <a:pPr marL="171450" indent="-171450">
              <a:lnSpc>
                <a:spcPct val="150000"/>
              </a:lnSpc>
              <a:buFont typeface="Arial" panose="020B0604020202020204" pitchFamily="34" charset="0"/>
              <a:buChar char="•"/>
              <a:tabLst>
                <a:tab pos="0" algn="l"/>
              </a:tabLst>
            </a:pPr>
            <a:r>
              <a:rPr lang="vi-VN" sz="1200" dirty="0"/>
              <a:t>Công nghệ Blockchain cơ bản: bao gồm cấu trúc block, chuỗi khối, hash, nonce, giao dịch và nguyên lý đảm bảo tính toàn vẹn dữ liệu. </a:t>
            </a:r>
            <a:endParaRPr lang="en-US" sz="1200" dirty="0"/>
          </a:p>
          <a:p>
            <a:pPr marL="171450" indent="-171450">
              <a:lnSpc>
                <a:spcPct val="150000"/>
              </a:lnSpc>
              <a:buFont typeface="Arial" panose="020B0604020202020204" pitchFamily="34" charset="0"/>
              <a:buChar char="•"/>
              <a:tabLst>
                <a:tab pos="0" algn="l"/>
              </a:tabLst>
            </a:pPr>
            <a:endParaRPr lang="en-US" sz="1200" dirty="0"/>
          </a:p>
          <a:p>
            <a:pPr marL="171450" indent="-171450">
              <a:lnSpc>
                <a:spcPct val="150000"/>
              </a:lnSpc>
              <a:buFont typeface="Arial" panose="020B0604020202020204" pitchFamily="34" charset="0"/>
              <a:buChar char="•"/>
              <a:tabLst>
                <a:tab pos="0" algn="l"/>
              </a:tabLst>
            </a:pPr>
            <a:r>
              <a:rPr lang="vi-VN" sz="1200" dirty="0"/>
              <a:t>Mạng ngang hàng P2P (Peer-to-Peer): nghiên cứu cách các node tham gia mạng, lưu trữ và xác thực dữ liệu trong hệ thống phân tán. </a:t>
            </a:r>
            <a:endParaRPr lang="en-US" sz="1200" dirty="0"/>
          </a:p>
          <a:p>
            <a:pPr marL="171450" indent="-171450">
              <a:lnSpc>
                <a:spcPct val="150000"/>
              </a:lnSpc>
              <a:buFont typeface="Arial" panose="020B0604020202020204" pitchFamily="34" charset="0"/>
              <a:buChar char="•"/>
              <a:tabLst>
                <a:tab pos="0" algn="l"/>
              </a:tabLst>
            </a:pPr>
            <a:endParaRPr lang="en-US" sz="1200" dirty="0"/>
          </a:p>
          <a:p>
            <a:pPr marL="171450" indent="-171450">
              <a:lnSpc>
                <a:spcPct val="150000"/>
              </a:lnSpc>
              <a:buFont typeface="Arial" panose="020B0604020202020204" pitchFamily="34" charset="0"/>
              <a:buChar char="•"/>
              <a:tabLst>
                <a:tab pos="0" algn="l"/>
              </a:tabLst>
            </a:pPr>
            <a:r>
              <a:rPr lang="vi-VN" sz="1200" dirty="0"/>
              <a:t>Ví tiền điện tử: mô phỏng cách tạo ví, quản lý địa chỉ và thực hiện giao dịch đơn giản trong Blockchain. Chương trình mô phỏng bằng Python: xây dựng mô hình Blockchain đơn giản để minh họa trực quan cho quá trình tạo khối và xác thực dữ liệu. </a:t>
            </a:r>
            <a:endParaRPr lang="en-US" sz="1200" b="0" u="none" strike="noStrike" dirty="0">
              <a:solidFill>
                <a:srgbClr val="FFFFFF"/>
              </a:solidFill>
              <a:effectLst/>
              <a:uFillTx/>
              <a:latin typeface="OpenSymbol"/>
            </a:endParaRPr>
          </a:p>
        </p:txBody>
      </p:sp>
      <p:cxnSp>
        <p:nvCxnSpPr>
          <p:cNvPr id="98" name="Google Shape;221;p30"/>
          <p:cNvCxnSpPr/>
          <p:nvPr/>
        </p:nvCxnSpPr>
        <p:spPr>
          <a:xfrm flipH="1">
            <a:off x="313200" y="4914720"/>
            <a:ext cx="7853760" cy="360"/>
          </a:xfrm>
          <a:prstGeom prst="straightConnector1">
            <a:avLst/>
          </a:prstGeom>
          <a:ln w="9525">
            <a:solidFill>
              <a:srgbClr val="EFEFEF"/>
            </a:solidFill>
            <a:prstDash val="dot"/>
            <a:round/>
            <a:headEnd type="oval" w="med" len="med"/>
          </a:ln>
        </p:spPr>
      </p:cxnSp>
      <p:pic>
        <p:nvPicPr>
          <p:cNvPr id="5122" name="Picture 2" descr="Blockchain là gì? Điểm mạnh của Blockchain (Chuỗi khối)">
            <a:extLst>
              <a:ext uri="{FF2B5EF4-FFF2-40B4-BE49-F238E27FC236}">
                <a16:creationId xmlns:a16="http://schemas.microsoft.com/office/drawing/2014/main" id="{19E89C07-0631-F99C-BBB3-73E21A6840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5411" y="339957"/>
            <a:ext cx="3234554" cy="19175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EBB39F-A7F7-587F-ABFB-275170B9C658}"/>
              </a:ext>
            </a:extLst>
          </p:cNvPr>
          <p:cNvPicPr>
            <a:picLocks noChangeAspect="1"/>
          </p:cNvPicPr>
          <p:nvPr/>
        </p:nvPicPr>
        <p:blipFill>
          <a:blip r:embed="rId3"/>
          <a:stretch>
            <a:fillRect/>
          </a:stretch>
        </p:blipFill>
        <p:spPr>
          <a:xfrm>
            <a:off x="5595411" y="2257552"/>
            <a:ext cx="3234554" cy="2223567"/>
          </a:xfrm>
          <a:prstGeom prst="rect">
            <a:avLst/>
          </a:prstGeom>
        </p:spPr>
      </p:pic>
      <p:pic>
        <p:nvPicPr>
          <p:cNvPr id="5126" name="Picture 6" descr="Ví tiền điện tử là gì? Tản mạn một số thông tin về Cryptocurrency ...">
            <a:extLst>
              <a:ext uri="{FF2B5EF4-FFF2-40B4-BE49-F238E27FC236}">
                <a16:creationId xmlns:a16="http://schemas.microsoft.com/office/drawing/2014/main" id="{54AA38AE-156E-FB70-347E-B061E6861A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5163" y="2903580"/>
            <a:ext cx="3234554" cy="15782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76BCC-B2F7-24E8-E95C-F69969D3AF5D}"/>
            </a:ext>
          </a:extLst>
        </p:cNvPr>
        <p:cNvGrpSpPr/>
        <p:nvPr/>
      </p:nvGrpSpPr>
      <p:grpSpPr>
        <a:xfrm>
          <a:off x="0" y="0"/>
          <a:ext cx="0" cy="0"/>
          <a:chOff x="0" y="0"/>
          <a:chExt cx="0" cy="0"/>
        </a:xfrm>
      </p:grpSpPr>
      <p:sp>
        <p:nvSpPr>
          <p:cNvPr id="96" name="PlaceHolder 1">
            <a:extLst>
              <a:ext uri="{FF2B5EF4-FFF2-40B4-BE49-F238E27FC236}">
                <a16:creationId xmlns:a16="http://schemas.microsoft.com/office/drawing/2014/main" id="{08F84802-2137-DDDC-4AC3-3255FBF3C692}"/>
              </a:ext>
            </a:extLst>
          </p:cNvPr>
          <p:cNvSpPr>
            <a:spLocks noGrp="1"/>
          </p:cNvSpPr>
          <p:nvPr>
            <p:ph type="title"/>
          </p:nvPr>
        </p:nvSpPr>
        <p:spPr>
          <a:xfrm>
            <a:off x="228600" y="3772080"/>
            <a:ext cx="3723840" cy="1171080"/>
          </a:xfrm>
          <a:prstGeom prst="rect">
            <a:avLst/>
          </a:prstGeom>
          <a:noFill/>
          <a:ln w="0">
            <a:noFill/>
          </a:ln>
        </p:spPr>
        <p:txBody>
          <a:bodyPr lIns="91440" tIns="91440" rIns="91440" bIns="91440" anchor="b">
            <a:normAutofit/>
          </a:bodyPr>
          <a:lstStyle/>
          <a:p>
            <a:pPr>
              <a:lnSpc>
                <a:spcPct val="100000"/>
              </a:lnSpc>
              <a:tabLst>
                <a:tab pos="0" algn="l"/>
              </a:tabLst>
            </a:pPr>
            <a:r>
              <a:rPr lang="vi-VN" sz="1800" b="1" u="none" strike="noStrike" dirty="0">
                <a:solidFill>
                  <a:schemeClr val="dk1"/>
                </a:solidFill>
                <a:effectLst/>
                <a:uFillTx/>
                <a:latin typeface="Arial"/>
              </a:rPr>
              <a:t>Phạm vi nghiên cứu</a:t>
            </a:r>
            <a:endParaRPr lang="fr-FR" sz="1800" b="1" u="none" strike="noStrike" dirty="0">
              <a:solidFill>
                <a:schemeClr val="dk1"/>
              </a:solidFill>
              <a:effectLst/>
              <a:uFillTx/>
              <a:latin typeface="Arial"/>
            </a:endParaRPr>
          </a:p>
        </p:txBody>
      </p:sp>
      <p:sp>
        <p:nvSpPr>
          <p:cNvPr id="97" name="PlaceHolder 2">
            <a:extLst>
              <a:ext uri="{FF2B5EF4-FFF2-40B4-BE49-F238E27FC236}">
                <a16:creationId xmlns:a16="http://schemas.microsoft.com/office/drawing/2014/main" id="{B9C016FA-ABB2-3A1A-B3E0-1A391EA717FE}"/>
              </a:ext>
            </a:extLst>
          </p:cNvPr>
          <p:cNvSpPr>
            <a:spLocks noGrp="1"/>
          </p:cNvSpPr>
          <p:nvPr>
            <p:ph type="subTitle"/>
          </p:nvPr>
        </p:nvSpPr>
        <p:spPr>
          <a:xfrm>
            <a:off x="313200" y="718293"/>
            <a:ext cx="8529551" cy="3366028"/>
          </a:xfrm>
          <a:prstGeom prst="rect">
            <a:avLst/>
          </a:prstGeom>
          <a:noFill/>
          <a:ln w="0">
            <a:noFill/>
          </a:ln>
        </p:spPr>
        <p:txBody>
          <a:bodyPr lIns="91440" tIns="91440" rIns="91440" bIns="91440" anchor="t">
            <a:noAutofit/>
          </a:bodyPr>
          <a:lstStyle/>
          <a:p>
            <a:pPr marL="171450" indent="-171450">
              <a:lnSpc>
                <a:spcPct val="150000"/>
              </a:lnSpc>
              <a:buFont typeface="Arial" panose="020B0604020202020204" pitchFamily="34" charset="0"/>
              <a:buChar char="•"/>
              <a:tabLst>
                <a:tab pos="0" algn="l"/>
              </a:tabLst>
            </a:pPr>
            <a:r>
              <a:rPr lang="vi-VN" sz="1200" b="1" dirty="0"/>
              <a:t>Xây dựng mô hình Blockchain đơn giản: </a:t>
            </a:r>
            <a:r>
              <a:rPr lang="vi-VN" sz="1200" dirty="0"/>
              <a:t>tập trung vào mô phỏng nguyên lý hoạt động, không đi sâu vào các thuật toán phức tạp như Proof of Work nâng cao hoặc các hệ thống Blockchain thương mại.</a:t>
            </a:r>
          </a:p>
          <a:p>
            <a:pPr marL="171450" indent="-171450">
              <a:lnSpc>
                <a:spcPct val="150000"/>
              </a:lnSpc>
              <a:buFont typeface="Arial" panose="020B0604020202020204" pitchFamily="34" charset="0"/>
              <a:buChar char="•"/>
              <a:tabLst>
                <a:tab pos="0" algn="l"/>
              </a:tabLst>
            </a:pPr>
            <a:endParaRPr lang="vi-VN" sz="1200" dirty="0"/>
          </a:p>
          <a:p>
            <a:pPr marL="171450" indent="-171450">
              <a:lnSpc>
                <a:spcPct val="150000"/>
              </a:lnSpc>
              <a:buFont typeface="Arial" panose="020B0604020202020204" pitchFamily="34" charset="0"/>
              <a:buChar char="•"/>
              <a:tabLst>
                <a:tab pos="0" algn="l"/>
              </a:tabLst>
            </a:pPr>
            <a:r>
              <a:rPr lang="vi-VN" sz="1200" b="1" dirty="0"/>
              <a:t>Ngôn ngữ lập trình Python: </a:t>
            </a:r>
            <a:r>
              <a:rPr lang="vi-VN" sz="1200" dirty="0"/>
              <a:t>sử dụng Python để triển khai chương trình mô phỏng do tính đơn giản, dễ hiểu và phù hợp cho mục đích học tập.</a:t>
            </a:r>
          </a:p>
          <a:p>
            <a:pPr marL="171450" indent="-171450">
              <a:lnSpc>
                <a:spcPct val="150000"/>
              </a:lnSpc>
              <a:buFont typeface="Arial" panose="020B0604020202020204" pitchFamily="34" charset="0"/>
              <a:buChar char="•"/>
              <a:tabLst>
                <a:tab pos="0" algn="l"/>
              </a:tabLst>
            </a:pPr>
            <a:endParaRPr lang="vi-VN" sz="1200" dirty="0"/>
          </a:p>
          <a:p>
            <a:pPr marL="171450" indent="-171450">
              <a:lnSpc>
                <a:spcPct val="150000"/>
              </a:lnSpc>
              <a:buFont typeface="Arial" panose="020B0604020202020204" pitchFamily="34" charset="0"/>
              <a:buChar char="•"/>
              <a:tabLst>
                <a:tab pos="0" algn="l"/>
              </a:tabLst>
            </a:pPr>
            <a:r>
              <a:rPr lang="vi-VN" sz="1200" b="1" dirty="0"/>
              <a:t>Phục vụ mục đích học tập và nghiên cứu: </a:t>
            </a:r>
            <a:r>
              <a:rPr lang="vi-VN" sz="1200" dirty="0"/>
              <a:t>đồ án hướng đến việc hỗ trợ sinh viên hiểu rõ nền tảng Blockchain, làm cơ sở để nghiên cứu các ứng dụng nâng cao như tiền điện tử, hợp đồng thông minh và hệ thống phân tán</a:t>
            </a:r>
          </a:p>
          <a:p>
            <a:pPr marL="171450" indent="-171450">
              <a:lnSpc>
                <a:spcPct val="150000"/>
              </a:lnSpc>
              <a:buFont typeface="Arial" panose="020B0604020202020204" pitchFamily="34" charset="0"/>
              <a:buChar char="•"/>
              <a:tabLst>
                <a:tab pos="0" algn="l"/>
              </a:tabLst>
            </a:pPr>
            <a:endParaRPr lang="vi-VN" sz="1200" dirty="0"/>
          </a:p>
          <a:p>
            <a:pPr marL="171450" indent="-171450">
              <a:lnSpc>
                <a:spcPct val="150000"/>
              </a:lnSpc>
              <a:buFont typeface="Arial" panose="020B0604020202020204" pitchFamily="34" charset="0"/>
              <a:buChar char="•"/>
              <a:tabLst>
                <a:tab pos="0" algn="l"/>
              </a:tabLst>
            </a:pPr>
            <a:r>
              <a:rPr lang="vi-VN" sz="1200" b="1" dirty="0"/>
              <a:t>Ứng dụng kiến thức công nghệ thông tin: </a:t>
            </a:r>
            <a:r>
              <a:rPr lang="vi-VN" sz="1200" dirty="0"/>
              <a:t>kết hợp kiến thức về lập trình, thuật toán và bảo mật dữ liệu nhằm tạo ra mô hình Blockchain có tính minh họa và mở rộng trong tương lai  </a:t>
            </a:r>
            <a:endParaRPr lang="en-US" sz="1200" b="0" u="none" strike="noStrike" dirty="0">
              <a:solidFill>
                <a:srgbClr val="FFFFFF"/>
              </a:solidFill>
              <a:effectLst/>
              <a:uFillTx/>
              <a:latin typeface="OpenSymbol"/>
            </a:endParaRPr>
          </a:p>
        </p:txBody>
      </p:sp>
      <p:cxnSp>
        <p:nvCxnSpPr>
          <p:cNvPr id="98" name="Google Shape;221;p30">
            <a:extLst>
              <a:ext uri="{FF2B5EF4-FFF2-40B4-BE49-F238E27FC236}">
                <a16:creationId xmlns:a16="http://schemas.microsoft.com/office/drawing/2014/main" id="{EE47FA5A-6C5F-2BC7-DBAB-E25BE9CF7A11}"/>
              </a:ext>
            </a:extLst>
          </p:cNvPr>
          <p:cNvCxnSpPr/>
          <p:nvPr/>
        </p:nvCxnSpPr>
        <p:spPr>
          <a:xfrm flipH="1">
            <a:off x="313200" y="4914720"/>
            <a:ext cx="7853760" cy="360"/>
          </a:xfrm>
          <a:prstGeom prst="straightConnector1">
            <a:avLst/>
          </a:prstGeom>
          <a:ln w="9525">
            <a:solidFill>
              <a:srgbClr val="EFEFEF"/>
            </a:solidFill>
            <a:prstDash val="dot"/>
            <a:round/>
            <a:headEnd type="oval" w="med" len="med"/>
          </a:ln>
        </p:spPr>
      </p:cxnSp>
    </p:spTree>
    <p:extLst>
      <p:ext uri="{BB962C8B-B14F-4D97-AF65-F5344CB8AC3E}">
        <p14:creationId xmlns:p14="http://schemas.microsoft.com/office/powerpoint/2010/main" val="212930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17A3F-B75D-BAB5-CC76-A7DF5BEAF9B4}"/>
            </a:ext>
          </a:extLst>
        </p:cNvPr>
        <p:cNvGrpSpPr/>
        <p:nvPr/>
      </p:nvGrpSpPr>
      <p:grpSpPr>
        <a:xfrm>
          <a:off x="0" y="0"/>
          <a:ext cx="0" cy="0"/>
          <a:chOff x="0" y="0"/>
          <a:chExt cx="0" cy="0"/>
        </a:xfrm>
      </p:grpSpPr>
      <p:sp>
        <p:nvSpPr>
          <p:cNvPr id="99" name="PlaceHolder 1">
            <a:extLst>
              <a:ext uri="{FF2B5EF4-FFF2-40B4-BE49-F238E27FC236}">
                <a16:creationId xmlns:a16="http://schemas.microsoft.com/office/drawing/2014/main" id="{89E701A1-D03C-80EA-E2B7-36F22CF782C9}"/>
              </a:ext>
            </a:extLst>
          </p:cNvPr>
          <p:cNvSpPr>
            <a:spLocks noGrp="1"/>
          </p:cNvSpPr>
          <p:nvPr>
            <p:ph type="title"/>
          </p:nvPr>
        </p:nvSpPr>
        <p:spPr>
          <a:xfrm>
            <a:off x="3348990" y="-1786"/>
            <a:ext cx="2446020" cy="52356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vi-VN" sz="1800" b="1" u="none" strike="noStrike" dirty="0">
                <a:solidFill>
                  <a:schemeClr val="dk1"/>
                </a:solidFill>
                <a:effectLst/>
                <a:uFillTx/>
                <a:latin typeface="Arial"/>
              </a:rPr>
              <a:t>CƠ SỞ LÝ THUYẾT</a:t>
            </a:r>
            <a:endParaRPr lang="fr-FR" sz="1800" b="1" u="none" strike="noStrike" dirty="0">
              <a:solidFill>
                <a:schemeClr val="dk1"/>
              </a:solidFill>
              <a:effectLst/>
              <a:uFillTx/>
              <a:latin typeface="Arial"/>
            </a:endParaRPr>
          </a:p>
        </p:txBody>
      </p:sp>
      <p:sp>
        <p:nvSpPr>
          <p:cNvPr id="100" name="PlaceHolder 2">
            <a:extLst>
              <a:ext uri="{FF2B5EF4-FFF2-40B4-BE49-F238E27FC236}">
                <a16:creationId xmlns:a16="http://schemas.microsoft.com/office/drawing/2014/main" id="{D26942F1-3E8E-D113-CE0A-4C227250232B}"/>
              </a:ext>
            </a:extLst>
          </p:cNvPr>
          <p:cNvSpPr>
            <a:spLocks noGrp="1"/>
          </p:cNvSpPr>
          <p:nvPr>
            <p:ph type="subTitle"/>
          </p:nvPr>
        </p:nvSpPr>
        <p:spPr>
          <a:xfrm>
            <a:off x="106859" y="563880"/>
            <a:ext cx="7960815" cy="1841820"/>
          </a:xfrm>
          <a:prstGeom prst="rect">
            <a:avLst/>
          </a:prstGeom>
          <a:noFill/>
          <a:ln w="0">
            <a:noFill/>
          </a:ln>
        </p:spPr>
        <p:txBody>
          <a:bodyPr lIns="91440" tIns="91440" rIns="91440" bIns="91440" anchor="b">
            <a:noAutofit/>
          </a:bodyPr>
          <a:lstStyle/>
          <a:p>
            <a:pPr>
              <a:lnSpc>
                <a:spcPct val="150000"/>
              </a:lnSpc>
              <a:tabLst>
                <a:tab pos="0" algn="l"/>
              </a:tabLst>
            </a:pPr>
            <a:r>
              <a:rPr lang="vi-VN" sz="1400" dirty="0"/>
              <a:t>Đồ án dựa trên nền tảng công nghệ </a:t>
            </a:r>
            <a:r>
              <a:rPr lang="vi-VN" sz="1400" b="1" dirty="0"/>
              <a:t>Blockchain (Chuỗi khối)</a:t>
            </a:r>
            <a:r>
              <a:rPr lang="vi-VN" sz="1400" dirty="0"/>
              <a:t> – một loại sổ cái phân tán (Distributed Ledger) cho phép lưu trữ thông tin dưới dạng các khối được liên kết chặt chẽ bằng mật mã học. </a:t>
            </a:r>
          </a:p>
          <a:p>
            <a:pPr>
              <a:lnSpc>
                <a:spcPct val="150000"/>
              </a:lnSpc>
              <a:tabLst>
                <a:tab pos="0" algn="l"/>
              </a:tabLst>
            </a:pPr>
            <a:r>
              <a:rPr lang="vi-VN" sz="1400" dirty="0"/>
              <a:t>Hệ thống này vận hành dựa trên 4 đặc điểm cốt lõi: </a:t>
            </a:r>
          </a:p>
        </p:txBody>
      </p:sp>
      <p:pic>
        <p:nvPicPr>
          <p:cNvPr id="5" name="Picture 4">
            <a:extLst>
              <a:ext uri="{FF2B5EF4-FFF2-40B4-BE49-F238E27FC236}">
                <a16:creationId xmlns:a16="http://schemas.microsoft.com/office/drawing/2014/main" id="{DADBF7E3-5E86-9536-AF75-A738002BD672}"/>
              </a:ext>
            </a:extLst>
          </p:cNvPr>
          <p:cNvPicPr>
            <a:picLocks noChangeAspect="1"/>
          </p:cNvPicPr>
          <p:nvPr/>
        </p:nvPicPr>
        <p:blipFill>
          <a:blip r:embed="rId2"/>
          <a:stretch>
            <a:fillRect/>
          </a:stretch>
        </p:blipFill>
        <p:spPr>
          <a:xfrm>
            <a:off x="1999880" y="2405700"/>
            <a:ext cx="4743614" cy="2388870"/>
          </a:xfrm>
          <a:prstGeom prst="rect">
            <a:avLst/>
          </a:prstGeom>
        </p:spPr>
      </p:pic>
      <p:sp>
        <p:nvSpPr>
          <p:cNvPr id="6" name="TextBox 5">
            <a:extLst>
              <a:ext uri="{FF2B5EF4-FFF2-40B4-BE49-F238E27FC236}">
                <a16:creationId xmlns:a16="http://schemas.microsoft.com/office/drawing/2014/main" id="{2164D552-A325-047F-EE88-4D169FA04128}"/>
              </a:ext>
            </a:extLst>
          </p:cNvPr>
          <p:cNvSpPr txBox="1"/>
          <p:nvPr/>
        </p:nvSpPr>
        <p:spPr>
          <a:xfrm>
            <a:off x="106859" y="683699"/>
            <a:ext cx="1790700" cy="369332"/>
          </a:xfrm>
          <a:prstGeom prst="rect">
            <a:avLst/>
          </a:prstGeom>
          <a:noFill/>
        </p:spPr>
        <p:txBody>
          <a:bodyPr wrap="square" rtlCol="0">
            <a:spAutoFit/>
          </a:bodyPr>
          <a:lstStyle/>
          <a:p>
            <a:r>
              <a:rPr lang="vi-VN" b="1" dirty="0"/>
              <a:t>BLOCKCHAIN</a:t>
            </a:r>
            <a:endParaRPr lang="en-US" b="1" dirty="0"/>
          </a:p>
        </p:txBody>
      </p:sp>
    </p:spTree>
    <p:extLst>
      <p:ext uri="{BB962C8B-B14F-4D97-AF65-F5344CB8AC3E}">
        <p14:creationId xmlns:p14="http://schemas.microsoft.com/office/powerpoint/2010/main" val="3022614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BA86-8798-4093-0669-BD0CD820E36C}"/>
            </a:ext>
          </a:extLst>
        </p:cNvPr>
        <p:cNvGrpSpPr/>
        <p:nvPr/>
      </p:nvGrpSpPr>
      <p:grpSpPr>
        <a:xfrm>
          <a:off x="0" y="0"/>
          <a:ext cx="0" cy="0"/>
          <a:chOff x="0" y="0"/>
          <a:chExt cx="0" cy="0"/>
        </a:xfrm>
      </p:grpSpPr>
      <p:sp>
        <p:nvSpPr>
          <p:cNvPr id="99" name="PlaceHolder 1">
            <a:extLst>
              <a:ext uri="{FF2B5EF4-FFF2-40B4-BE49-F238E27FC236}">
                <a16:creationId xmlns:a16="http://schemas.microsoft.com/office/drawing/2014/main" id="{D7434C11-A769-EB81-42A7-BAEBDD5FFDC6}"/>
              </a:ext>
            </a:extLst>
          </p:cNvPr>
          <p:cNvSpPr>
            <a:spLocks noGrp="1"/>
          </p:cNvSpPr>
          <p:nvPr>
            <p:ph type="title"/>
          </p:nvPr>
        </p:nvSpPr>
        <p:spPr>
          <a:xfrm>
            <a:off x="3348990" y="182880"/>
            <a:ext cx="2446020" cy="52356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vi-VN" sz="1800" b="1" u="none" strike="noStrike" dirty="0">
                <a:solidFill>
                  <a:schemeClr val="dk1"/>
                </a:solidFill>
                <a:effectLst/>
                <a:uFillTx/>
                <a:latin typeface="Arial"/>
              </a:rPr>
              <a:t>CƠ SỞ LÝ THUYẾT</a:t>
            </a:r>
            <a:endParaRPr lang="fr-FR" sz="1800" b="1" u="none" strike="noStrike" dirty="0">
              <a:solidFill>
                <a:schemeClr val="dk1"/>
              </a:solidFill>
              <a:effectLst/>
              <a:uFillTx/>
              <a:latin typeface="Arial"/>
            </a:endParaRPr>
          </a:p>
        </p:txBody>
      </p:sp>
      <p:sp>
        <p:nvSpPr>
          <p:cNvPr id="9" name="TextBox 8">
            <a:extLst>
              <a:ext uri="{FF2B5EF4-FFF2-40B4-BE49-F238E27FC236}">
                <a16:creationId xmlns:a16="http://schemas.microsoft.com/office/drawing/2014/main" id="{D44EA705-951F-B324-DB40-7AA24D9CFE0C}"/>
              </a:ext>
            </a:extLst>
          </p:cNvPr>
          <p:cNvSpPr txBox="1"/>
          <p:nvPr/>
        </p:nvSpPr>
        <p:spPr>
          <a:xfrm>
            <a:off x="358140" y="912121"/>
            <a:ext cx="2990850" cy="369332"/>
          </a:xfrm>
          <a:prstGeom prst="rect">
            <a:avLst/>
          </a:prstGeom>
          <a:noFill/>
        </p:spPr>
        <p:txBody>
          <a:bodyPr wrap="square" rtlCol="0">
            <a:spAutoFit/>
          </a:bodyPr>
          <a:lstStyle/>
          <a:p>
            <a:r>
              <a:rPr lang="vi-VN" b="1" dirty="0"/>
              <a:t>Hàm băm (SHA-256)</a:t>
            </a:r>
            <a:endParaRPr lang="en-US" b="1" dirty="0"/>
          </a:p>
        </p:txBody>
      </p:sp>
      <p:sp>
        <p:nvSpPr>
          <p:cNvPr id="13" name="TextBox 12">
            <a:extLst>
              <a:ext uri="{FF2B5EF4-FFF2-40B4-BE49-F238E27FC236}">
                <a16:creationId xmlns:a16="http://schemas.microsoft.com/office/drawing/2014/main" id="{413B1843-99DA-27DD-2831-ED7B100FC45E}"/>
              </a:ext>
            </a:extLst>
          </p:cNvPr>
          <p:cNvSpPr txBox="1"/>
          <p:nvPr/>
        </p:nvSpPr>
        <p:spPr>
          <a:xfrm>
            <a:off x="648493" y="1833086"/>
            <a:ext cx="7847013" cy="1477328"/>
          </a:xfrm>
          <a:prstGeom prst="rect">
            <a:avLst/>
          </a:prstGeom>
          <a:noFill/>
        </p:spPr>
        <p:txBody>
          <a:bodyPr wrap="square" rtlCol="0">
            <a:spAutoFit/>
          </a:bodyPr>
          <a:lstStyle/>
          <a:p>
            <a:r>
              <a:rPr lang="vi-VN" dirty="0"/>
              <a:t>Đồ án sử dụng thuật toán </a:t>
            </a:r>
            <a:r>
              <a:rPr lang="vi-VN" b="1" dirty="0"/>
              <a:t>SHA-256</a:t>
            </a:r>
            <a:r>
              <a:rPr lang="vi-VN" dirty="0"/>
              <a:t> để tạo ra một chuỗi ký tự duy nhất (256 bit) cho mỗi khối, đóng vai trò như "dấu vân tay" kỹ thuật số. Đặc điểm quan trọng nhất là </a:t>
            </a:r>
            <a:r>
              <a:rPr lang="vi-VN" b="1" dirty="0"/>
              <a:t>"hiệu ứng thác đổ"</a:t>
            </a:r>
            <a:r>
              <a:rPr lang="vi-VN" dirty="0"/>
              <a:t>: chỉ cần thay đổi một dấu chấm nhỏ trong dữ liệu gốc, toàn bộ mã Hash sẽ biến đổi hoàn toàn. Điều này giúp hệ thống phát hiện ngay lập tức mọi hành vi gian lận dữ liệu </a:t>
            </a:r>
            <a:endParaRPr lang="en-US" dirty="0"/>
          </a:p>
        </p:txBody>
      </p:sp>
    </p:spTree>
    <p:extLst>
      <p:ext uri="{BB962C8B-B14F-4D97-AF65-F5344CB8AC3E}">
        <p14:creationId xmlns:p14="http://schemas.microsoft.com/office/powerpoint/2010/main" val="2438762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76971-2ADC-6507-6144-0E7C82DC8E8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80DBB89-8B6D-5EC5-F595-9F5703334D8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7270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ject Roadmaps by Slidesgo">
  <a:themeElements>
    <a:clrScheme name="Simple Light">
      <a:dk1>
        <a:srgbClr val="EFEFEF"/>
      </a:dk1>
      <a:lt1>
        <a:srgbClr val="0A0A0A"/>
      </a:lt1>
      <a:dk2>
        <a:srgbClr val="8B8B8B"/>
      </a:dk2>
      <a:lt2>
        <a:srgbClr val="484A4B"/>
      </a:lt2>
      <a:accent1>
        <a:srgbClr val="B3B3B3"/>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Project Roadmaps by Slidesgo">
  <a:themeElements>
    <a:clrScheme name="Simple Light">
      <a:dk1>
        <a:srgbClr val="EFEFEF"/>
      </a:dk1>
      <a:lt1>
        <a:srgbClr val="0A0A0A"/>
      </a:lt1>
      <a:dk2>
        <a:srgbClr val="8B8B8B"/>
      </a:dk2>
      <a:lt2>
        <a:srgbClr val="484A4B"/>
      </a:lt2>
      <a:accent1>
        <a:srgbClr val="B3B3B3"/>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64"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A6AAA09C-EC40-4CBB-929B-303A101AC278}">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F37F9A0-B72F-46E5-923A-6356622D3C78}">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956</TotalTime>
  <Words>2897</Words>
  <Application>Microsoft Office PowerPoint</Application>
  <PresentationFormat>On-screen Show (16:9)</PresentationFormat>
  <Paragraphs>191</Paragraphs>
  <Slides>33</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Arial Unicode MS</vt:lpstr>
      <vt:lpstr>Arial</vt:lpstr>
      <vt:lpstr>Cossette Texte</vt:lpstr>
      <vt:lpstr>Inter Tight</vt:lpstr>
      <vt:lpstr>OpenSymbol</vt:lpstr>
      <vt:lpstr>Segoe WPC</vt:lpstr>
      <vt:lpstr>Symbol</vt:lpstr>
      <vt:lpstr>Wingdings</vt:lpstr>
      <vt:lpstr>Project Roadmaps by Slidesgo</vt:lpstr>
      <vt:lpstr>Project Roadmaps by Slidesgo</vt:lpstr>
      <vt:lpstr>Slidesgo Final Pages</vt:lpstr>
      <vt:lpstr>TRƯỜNG ĐẠI HỌC TRÀ VINH</vt:lpstr>
      <vt:lpstr>TRƯỜNG ĐẠI HỌC TRÀ VINH</vt:lpstr>
      <vt:lpstr>Tổng Quan</vt:lpstr>
      <vt:lpstr>Mục tiêu</vt:lpstr>
      <vt:lpstr>Đối tượng nghiên cứu</vt:lpstr>
      <vt:lpstr>Phạm vi nghiên cứu</vt:lpstr>
      <vt:lpstr>CƠ SỞ LÝ THUYẾT</vt:lpstr>
      <vt:lpstr>CƠ SỞ LÝ THUYẾT</vt:lpstr>
      <vt:lpstr>PowerPoint Presentation</vt:lpstr>
      <vt:lpstr>CƠ SỞ LÝ THUYẾT</vt:lpstr>
      <vt:lpstr>CƠ SỞ LÝ THUYẾT</vt:lpstr>
      <vt:lpstr>CƠ SỞ LÝ THUYẾT</vt:lpstr>
      <vt:lpstr>PowerPoint Presentation</vt:lpstr>
      <vt:lpstr>CƠ SỞ LÝ THUYẾT</vt:lpstr>
      <vt:lpstr>PowerPoint Presentation</vt:lpstr>
      <vt:lpstr>PowerPoint Presentation</vt:lpstr>
      <vt:lpstr>PowerPoint Presentation</vt:lpstr>
      <vt:lpstr>PowerPoint Presentation</vt:lpstr>
      <vt:lpstr>PowerPoint Presentation</vt:lpstr>
      <vt:lpstr>PowerPoint Presentation</vt:lpstr>
      <vt:lpstr>Thực hiện hệ thống đồ án</vt:lpstr>
      <vt:lpstr>Thực hiện hệ thống đồ án</vt:lpstr>
      <vt:lpstr>Thực hiện hệ thống đồ án</vt:lpstr>
      <vt:lpstr>Thực hiện hệ thống đồ án</vt:lpstr>
      <vt:lpstr>Thực hiện hệ thống đồ án</vt:lpstr>
      <vt:lpstr>Thực h     iện hệ thống đồ án</vt:lpstr>
      <vt:lpstr>Thực hiện hệ thống đồ án</vt:lpstr>
      <vt:lpstr>Thực hiện hệ thống đồ án</vt:lpstr>
      <vt:lpstr>Thực hiện hệ thống đồ án</vt:lpstr>
      <vt:lpstr>Kết quả thực nghiệm</vt:lpstr>
      <vt:lpstr>Kết luận &amp; hướng phát triển</vt:lpstr>
      <vt:lpstr>Kết luận &amp; hướng phát triển</vt:lpstr>
      <vt:lpstr>TRƯỜNG ĐẠI HỌC TRÀ VINH</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AZARIA RISFIN</cp:lastModifiedBy>
  <cp:revision>26</cp:revision>
  <dcterms:modified xsi:type="dcterms:W3CDTF">2025-12-26T16:14:12Z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2025-12-25T07:20:35Z</dcterms:created>
  <dc:creator>Unknown Creator</dc:creator>
  <dc:description/>
  <dc:language>en-US</dc:language>
  <cp:lastModifiedBy>Unknown Creator</cp:lastModifiedBy>
  <dcterms:modified xsi:type="dcterms:W3CDTF">2025-12-25T07:20:35Z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